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xlsx" ContentType="application/vnd.openxmlformats-officedocument.spreadsheetml.sheet"/>
  <Override PartName="/ppt/charts/chart3.xml" ContentType="application/vnd.openxmlformats-officedocument.drawingml.char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75" r:id="rId5"/>
    <p:sldId id="276" r:id="rId6"/>
    <p:sldId id="277" r:id="rId7"/>
    <p:sldId id="278" r:id="rId8"/>
    <p:sldId id="279" r:id="rId9"/>
    <p:sldId id="280" r:id="rId10"/>
    <p:sldId id="281" r:id="rId11"/>
    <p:sldId id="282" r:id="rId12"/>
    <p:sldId id="283" r:id="rId13"/>
    <p:sldId id="284" r:id="rId14"/>
    <p:sldId id="285" r:id="rId15"/>
    <p:sldId id="286" r:id="rId16"/>
    <p:sldId id="287" r:id="rId17"/>
    <p:sldId id="288" r:id="rId18"/>
    <p:sldId id="289" r:id="rId19"/>
    <p:sldId id="290" r:id="rId20"/>
    <p:sldId id="291" r:id="rId21"/>
    <p:sldId id="292" r:id="rId22"/>
    <p:sldId id="293" r:id="rId23"/>
    <p:sldId id="294" r:id="rId24"/>
    <p:sldId id="256" r:id="rId25"/>
    <p:sldId id="260" r:id="rId26"/>
    <p:sldId id="261" r:id="rId27"/>
    <p:sldId id="262" r:id="rId28"/>
    <p:sldId id="263" r:id="rId29"/>
    <p:sldId id="264" r:id="rId30"/>
    <p:sldId id="267" r:id="rId31"/>
    <p:sldId id="268" r:id="rId32"/>
    <p:sldId id="269" r:id="rId33"/>
    <p:sldId id="270" r:id="rId34"/>
    <p:sldId id="271" r:id="rId35"/>
    <p:sldId id="272" r:id="rId36"/>
    <p:sldId id="273" r:id="rId37"/>
    <p:sldId id="274" r:id="rId38"/>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47" autoAdjust="0"/>
    <p:restoredTop sz="94654" autoAdjust="0"/>
  </p:normalViewPr>
  <p:slideViewPr>
    <p:cSldViewPr>
      <p:cViewPr varScale="1">
        <p:scale>
          <a:sx n="102" d="100"/>
          <a:sy n="102" d="100"/>
        </p:scale>
        <p:origin x="-168"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rts/_rels/chart1.xml.rels><?xml version="1.0" encoding="UTF-8" standalone="yes"?>
<Relationships xmlns="http://schemas.openxmlformats.org/package/2006/relationships"><Relationship Id="rId1" Type="http://schemas.openxmlformats.org/officeDocument/2006/relationships/package" Target="../embeddings/Hoja_de_c_lculo_de_Microsoft_Office_Excel1.xlsx"/></Relationships>
</file>

<file path=ppt/charts/_rels/chart2.xml.rels><?xml version="1.0" encoding="UTF-8" standalone="yes"?>
<Relationships xmlns="http://schemas.openxmlformats.org/package/2006/relationships"><Relationship Id="rId1" Type="http://schemas.openxmlformats.org/officeDocument/2006/relationships/package" Target="../embeddings/Hoja_de_c_lculo_de_Microsoft_Office_Excel2.xlsx"/></Relationships>
</file>

<file path=ppt/charts/_rels/chart3.xml.rels><?xml version="1.0" encoding="UTF-8" standalone="yes"?>
<Relationships xmlns="http://schemas.openxmlformats.org/package/2006/relationships"><Relationship Id="rId1" Type="http://schemas.openxmlformats.org/officeDocument/2006/relationships/package" Target="../embeddings/Hoja_de_c_lculo_de_Microsoft_Office_Excel3.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es-ES"/>
  <c:style val="26"/>
  <c:chart>
    <c:plotArea>
      <c:layout>
        <c:manualLayout>
          <c:layoutTarget val="inner"/>
          <c:xMode val="edge"/>
          <c:yMode val="edge"/>
          <c:x val="6.3536099123183226E-2"/>
          <c:y val="2.4245211303295086E-2"/>
          <c:w val="0.76093776516637623"/>
          <c:h val="0.82684391805017543"/>
        </c:manualLayout>
      </c:layout>
      <c:barChart>
        <c:barDir val="col"/>
        <c:grouping val="clustered"/>
        <c:ser>
          <c:idx val="0"/>
          <c:order val="0"/>
          <c:tx>
            <c:strRef>
              <c:f>Sheet1!$B$1</c:f>
              <c:strCache>
                <c:ptCount val="1"/>
                <c:pt idx="0">
                  <c:v>Usuario 1</c:v>
                </c:pt>
              </c:strCache>
            </c:strRef>
          </c:tx>
          <c:cat>
            <c:strRef>
              <c:f>Sheet1!$A$2</c:f>
              <c:strCache>
                <c:ptCount val="1"/>
                <c:pt idx="0">
                  <c:v>Tarea 1</c:v>
                </c:pt>
              </c:strCache>
            </c:strRef>
          </c:cat>
          <c:val>
            <c:numRef>
              <c:f>Sheet1!$B$2</c:f>
              <c:numCache>
                <c:formatCode>General</c:formatCode>
                <c:ptCount val="1"/>
                <c:pt idx="0">
                  <c:v>26</c:v>
                </c:pt>
              </c:numCache>
            </c:numRef>
          </c:val>
        </c:ser>
        <c:ser>
          <c:idx val="1"/>
          <c:order val="1"/>
          <c:tx>
            <c:strRef>
              <c:f>Sheet1!$C$1</c:f>
              <c:strCache>
                <c:ptCount val="1"/>
                <c:pt idx="0">
                  <c:v>Usuario 2</c:v>
                </c:pt>
              </c:strCache>
            </c:strRef>
          </c:tx>
          <c:cat>
            <c:strRef>
              <c:f>Sheet1!$A$2</c:f>
              <c:strCache>
                <c:ptCount val="1"/>
                <c:pt idx="0">
                  <c:v>Tarea 1</c:v>
                </c:pt>
              </c:strCache>
            </c:strRef>
          </c:cat>
          <c:val>
            <c:numRef>
              <c:f>Sheet1!$C$2</c:f>
              <c:numCache>
                <c:formatCode>General</c:formatCode>
                <c:ptCount val="1"/>
                <c:pt idx="0">
                  <c:v>21</c:v>
                </c:pt>
              </c:numCache>
            </c:numRef>
          </c:val>
        </c:ser>
        <c:ser>
          <c:idx val="2"/>
          <c:order val="2"/>
          <c:tx>
            <c:strRef>
              <c:f>Sheet1!$D$1</c:f>
              <c:strCache>
                <c:ptCount val="1"/>
                <c:pt idx="0">
                  <c:v>Usuario 3</c:v>
                </c:pt>
              </c:strCache>
            </c:strRef>
          </c:tx>
          <c:cat>
            <c:strRef>
              <c:f>Sheet1!$A$2</c:f>
              <c:strCache>
                <c:ptCount val="1"/>
                <c:pt idx="0">
                  <c:v>Tarea 1</c:v>
                </c:pt>
              </c:strCache>
            </c:strRef>
          </c:cat>
          <c:val>
            <c:numRef>
              <c:f>Sheet1!$D$2</c:f>
              <c:numCache>
                <c:formatCode>General</c:formatCode>
                <c:ptCount val="1"/>
                <c:pt idx="0">
                  <c:v>30</c:v>
                </c:pt>
              </c:numCache>
            </c:numRef>
          </c:val>
        </c:ser>
        <c:ser>
          <c:idx val="3"/>
          <c:order val="3"/>
          <c:tx>
            <c:strRef>
              <c:f>Sheet1!$E$1</c:f>
              <c:strCache>
                <c:ptCount val="1"/>
                <c:pt idx="0">
                  <c:v>Usuario 4</c:v>
                </c:pt>
              </c:strCache>
            </c:strRef>
          </c:tx>
          <c:cat>
            <c:strRef>
              <c:f>Sheet1!$A$2</c:f>
              <c:strCache>
                <c:ptCount val="1"/>
                <c:pt idx="0">
                  <c:v>Tarea 1</c:v>
                </c:pt>
              </c:strCache>
            </c:strRef>
          </c:cat>
          <c:val>
            <c:numRef>
              <c:f>Sheet1!$E$2</c:f>
              <c:numCache>
                <c:formatCode>General</c:formatCode>
                <c:ptCount val="1"/>
                <c:pt idx="0">
                  <c:v>35</c:v>
                </c:pt>
              </c:numCache>
            </c:numRef>
          </c:val>
        </c:ser>
        <c:ser>
          <c:idx val="4"/>
          <c:order val="4"/>
          <c:tx>
            <c:strRef>
              <c:f>Sheet1!$F$1</c:f>
              <c:strCache>
                <c:ptCount val="1"/>
                <c:pt idx="0">
                  <c:v>Óptimo</c:v>
                </c:pt>
              </c:strCache>
            </c:strRef>
          </c:tx>
          <c:cat>
            <c:strRef>
              <c:f>Sheet1!$A$2</c:f>
              <c:strCache>
                <c:ptCount val="1"/>
                <c:pt idx="0">
                  <c:v>Tarea 1</c:v>
                </c:pt>
              </c:strCache>
            </c:strRef>
          </c:cat>
          <c:val>
            <c:numRef>
              <c:f>Sheet1!$F$2</c:f>
              <c:numCache>
                <c:formatCode>General</c:formatCode>
                <c:ptCount val="1"/>
                <c:pt idx="0">
                  <c:v>30</c:v>
                </c:pt>
              </c:numCache>
            </c:numRef>
          </c:val>
        </c:ser>
        <c:axId val="88959616"/>
        <c:axId val="89277952"/>
      </c:barChart>
      <c:catAx>
        <c:axId val="88959616"/>
        <c:scaling>
          <c:orientation val="minMax"/>
        </c:scaling>
        <c:axPos val="b"/>
        <c:tickLblPos val="nextTo"/>
        <c:crossAx val="89277952"/>
        <c:crosses val="autoZero"/>
        <c:auto val="1"/>
        <c:lblAlgn val="ctr"/>
        <c:lblOffset val="100"/>
      </c:catAx>
      <c:valAx>
        <c:axId val="89277952"/>
        <c:scaling>
          <c:orientation val="minMax"/>
        </c:scaling>
        <c:axPos val="l"/>
        <c:majorGridlines/>
        <c:numFmt formatCode="General" sourceLinked="1"/>
        <c:tickLblPos val="nextTo"/>
        <c:crossAx val="88959616"/>
        <c:crosses val="autoZero"/>
        <c:crossBetween val="between"/>
      </c:valAx>
    </c:plotArea>
    <c:legend>
      <c:legendPos val="r"/>
      <c:layout/>
    </c:legend>
    <c:plotVisOnly val="1"/>
  </c:chart>
  <c:externalData r:id="rId1"/>
</c:chartSpace>
</file>

<file path=ppt/charts/chart2.xml><?xml version="1.0" encoding="utf-8"?>
<c:chartSpace xmlns:c="http://schemas.openxmlformats.org/drawingml/2006/chart" xmlns:a="http://schemas.openxmlformats.org/drawingml/2006/main" xmlns:r="http://schemas.openxmlformats.org/officeDocument/2006/relationships">
  <c:date1904 val="1"/>
  <c:lang val="es-ES"/>
  <c:style val="26"/>
  <c:chart>
    <c:plotArea>
      <c:layout/>
      <c:barChart>
        <c:barDir val="col"/>
        <c:grouping val="clustered"/>
        <c:ser>
          <c:idx val="0"/>
          <c:order val="0"/>
          <c:tx>
            <c:strRef>
              <c:f>Sheet1!$B$1</c:f>
              <c:strCache>
                <c:ptCount val="1"/>
                <c:pt idx="0">
                  <c:v>Usuario 1</c:v>
                </c:pt>
              </c:strCache>
            </c:strRef>
          </c:tx>
          <c:cat>
            <c:strRef>
              <c:f>Sheet1!$A$2</c:f>
              <c:strCache>
                <c:ptCount val="1"/>
                <c:pt idx="0">
                  <c:v>Tarea 1</c:v>
                </c:pt>
              </c:strCache>
            </c:strRef>
          </c:cat>
          <c:val>
            <c:numRef>
              <c:f>Sheet1!$B$2</c:f>
              <c:numCache>
                <c:formatCode>General</c:formatCode>
                <c:ptCount val="1"/>
                <c:pt idx="0">
                  <c:v>7</c:v>
                </c:pt>
              </c:numCache>
            </c:numRef>
          </c:val>
        </c:ser>
        <c:ser>
          <c:idx val="1"/>
          <c:order val="1"/>
          <c:tx>
            <c:strRef>
              <c:f>Sheet1!$C$1</c:f>
              <c:strCache>
                <c:ptCount val="1"/>
                <c:pt idx="0">
                  <c:v> Usuario 2</c:v>
                </c:pt>
              </c:strCache>
            </c:strRef>
          </c:tx>
          <c:cat>
            <c:strRef>
              <c:f>Sheet1!$A$2</c:f>
              <c:strCache>
                <c:ptCount val="1"/>
                <c:pt idx="0">
                  <c:v>Tarea 1</c:v>
                </c:pt>
              </c:strCache>
            </c:strRef>
          </c:cat>
          <c:val>
            <c:numRef>
              <c:f>Sheet1!$C$2</c:f>
              <c:numCache>
                <c:formatCode>General</c:formatCode>
                <c:ptCount val="1"/>
                <c:pt idx="0">
                  <c:v>7</c:v>
                </c:pt>
              </c:numCache>
            </c:numRef>
          </c:val>
        </c:ser>
        <c:ser>
          <c:idx val="2"/>
          <c:order val="2"/>
          <c:tx>
            <c:strRef>
              <c:f>Sheet1!$D$1</c:f>
              <c:strCache>
                <c:ptCount val="1"/>
                <c:pt idx="0">
                  <c:v>Usuario 3</c:v>
                </c:pt>
              </c:strCache>
            </c:strRef>
          </c:tx>
          <c:cat>
            <c:strRef>
              <c:f>Sheet1!$A$2</c:f>
              <c:strCache>
                <c:ptCount val="1"/>
                <c:pt idx="0">
                  <c:v>Tarea 1</c:v>
                </c:pt>
              </c:strCache>
            </c:strRef>
          </c:cat>
          <c:val>
            <c:numRef>
              <c:f>Sheet1!$D$2</c:f>
              <c:numCache>
                <c:formatCode>General</c:formatCode>
                <c:ptCount val="1"/>
                <c:pt idx="0">
                  <c:v>8</c:v>
                </c:pt>
              </c:numCache>
            </c:numRef>
          </c:val>
        </c:ser>
        <c:ser>
          <c:idx val="3"/>
          <c:order val="3"/>
          <c:tx>
            <c:strRef>
              <c:f>Sheet1!$E$1</c:f>
              <c:strCache>
                <c:ptCount val="1"/>
                <c:pt idx="0">
                  <c:v>Usuario 4</c:v>
                </c:pt>
              </c:strCache>
            </c:strRef>
          </c:tx>
          <c:cat>
            <c:strRef>
              <c:f>Sheet1!$A$2</c:f>
              <c:strCache>
                <c:ptCount val="1"/>
                <c:pt idx="0">
                  <c:v>Tarea 1</c:v>
                </c:pt>
              </c:strCache>
            </c:strRef>
          </c:cat>
          <c:val>
            <c:numRef>
              <c:f>Sheet1!$E$2</c:f>
              <c:numCache>
                <c:formatCode>General</c:formatCode>
                <c:ptCount val="1"/>
                <c:pt idx="0">
                  <c:v>7</c:v>
                </c:pt>
              </c:numCache>
            </c:numRef>
          </c:val>
        </c:ser>
        <c:ser>
          <c:idx val="4"/>
          <c:order val="4"/>
          <c:tx>
            <c:strRef>
              <c:f>Sheet1!$F$1</c:f>
              <c:strCache>
                <c:ptCount val="1"/>
                <c:pt idx="0">
                  <c:v>Óptimo</c:v>
                </c:pt>
              </c:strCache>
            </c:strRef>
          </c:tx>
          <c:cat>
            <c:strRef>
              <c:f>Sheet1!$A$2</c:f>
              <c:strCache>
                <c:ptCount val="1"/>
                <c:pt idx="0">
                  <c:v>Tarea 1</c:v>
                </c:pt>
              </c:strCache>
            </c:strRef>
          </c:cat>
          <c:val>
            <c:numRef>
              <c:f>Sheet1!$F$2</c:f>
              <c:numCache>
                <c:formatCode>General</c:formatCode>
                <c:ptCount val="1"/>
                <c:pt idx="0">
                  <c:v>7</c:v>
                </c:pt>
              </c:numCache>
            </c:numRef>
          </c:val>
        </c:ser>
        <c:axId val="89654400"/>
        <c:axId val="89655936"/>
      </c:barChart>
      <c:catAx>
        <c:axId val="89654400"/>
        <c:scaling>
          <c:orientation val="minMax"/>
        </c:scaling>
        <c:axPos val="b"/>
        <c:tickLblPos val="nextTo"/>
        <c:crossAx val="89655936"/>
        <c:crosses val="autoZero"/>
        <c:auto val="1"/>
        <c:lblAlgn val="ctr"/>
        <c:lblOffset val="100"/>
      </c:catAx>
      <c:valAx>
        <c:axId val="89655936"/>
        <c:scaling>
          <c:orientation val="minMax"/>
        </c:scaling>
        <c:axPos val="l"/>
        <c:majorGridlines/>
        <c:numFmt formatCode="General" sourceLinked="1"/>
        <c:tickLblPos val="nextTo"/>
        <c:crossAx val="89654400"/>
        <c:crosses val="autoZero"/>
        <c:crossBetween val="between"/>
      </c:valAx>
    </c:plotArea>
    <c:legend>
      <c:legendPos val="r"/>
      <c:layout/>
    </c:legend>
    <c:plotVisOnly val="1"/>
  </c:chart>
  <c:externalData r:id="rId1"/>
</c:chartSpace>
</file>

<file path=ppt/charts/chart3.xml><?xml version="1.0" encoding="utf-8"?>
<c:chartSpace xmlns:c="http://schemas.openxmlformats.org/drawingml/2006/chart" xmlns:a="http://schemas.openxmlformats.org/drawingml/2006/main" xmlns:r="http://schemas.openxmlformats.org/officeDocument/2006/relationships">
  <c:date1904 val="1"/>
  <c:lang val="es-ES"/>
  <c:style val="26"/>
  <c:chart>
    <c:plotArea>
      <c:layout>
        <c:manualLayout>
          <c:layoutTarget val="inner"/>
          <c:xMode val="edge"/>
          <c:yMode val="edge"/>
          <c:x val="8.1969597550306222E-2"/>
          <c:y val="2.4216347956505492E-2"/>
          <c:w val="0.76585557013706662"/>
          <c:h val="0.85653105861767365"/>
        </c:manualLayout>
      </c:layout>
      <c:barChart>
        <c:barDir val="col"/>
        <c:grouping val="clustered"/>
        <c:ser>
          <c:idx val="0"/>
          <c:order val="0"/>
          <c:tx>
            <c:strRef>
              <c:f>Sheet1!$B$1</c:f>
              <c:strCache>
                <c:ptCount val="1"/>
                <c:pt idx="0">
                  <c:v>Usuario 1</c:v>
                </c:pt>
              </c:strCache>
            </c:strRef>
          </c:tx>
          <c:cat>
            <c:strRef>
              <c:f>Sheet1!$A$2</c:f>
              <c:strCache>
                <c:ptCount val="1"/>
                <c:pt idx="0">
                  <c:v>Tarea 1</c:v>
                </c:pt>
              </c:strCache>
            </c:strRef>
          </c:cat>
          <c:val>
            <c:numRef>
              <c:f>Sheet1!$B$2</c:f>
              <c:numCache>
                <c:formatCode>General</c:formatCode>
                <c:ptCount val="1"/>
                <c:pt idx="0">
                  <c:v>0</c:v>
                </c:pt>
              </c:numCache>
            </c:numRef>
          </c:val>
        </c:ser>
        <c:ser>
          <c:idx val="1"/>
          <c:order val="1"/>
          <c:tx>
            <c:strRef>
              <c:f>Sheet1!$C$1</c:f>
              <c:strCache>
                <c:ptCount val="1"/>
                <c:pt idx="0">
                  <c:v>Usuario 2</c:v>
                </c:pt>
              </c:strCache>
            </c:strRef>
          </c:tx>
          <c:cat>
            <c:strRef>
              <c:f>Sheet1!$A$2</c:f>
              <c:strCache>
                <c:ptCount val="1"/>
                <c:pt idx="0">
                  <c:v>Tarea 1</c:v>
                </c:pt>
              </c:strCache>
            </c:strRef>
          </c:cat>
          <c:val>
            <c:numRef>
              <c:f>Sheet1!$C$2</c:f>
              <c:numCache>
                <c:formatCode>General</c:formatCode>
                <c:ptCount val="1"/>
                <c:pt idx="0">
                  <c:v>1</c:v>
                </c:pt>
              </c:numCache>
            </c:numRef>
          </c:val>
        </c:ser>
        <c:ser>
          <c:idx val="2"/>
          <c:order val="2"/>
          <c:tx>
            <c:strRef>
              <c:f>Sheet1!$D$1</c:f>
              <c:strCache>
                <c:ptCount val="1"/>
                <c:pt idx="0">
                  <c:v>Usuario 3</c:v>
                </c:pt>
              </c:strCache>
            </c:strRef>
          </c:tx>
          <c:cat>
            <c:strRef>
              <c:f>Sheet1!$A$2</c:f>
              <c:strCache>
                <c:ptCount val="1"/>
                <c:pt idx="0">
                  <c:v>Tarea 1</c:v>
                </c:pt>
              </c:strCache>
            </c:strRef>
          </c:cat>
          <c:val>
            <c:numRef>
              <c:f>Sheet1!$D$2</c:f>
              <c:numCache>
                <c:formatCode>General</c:formatCode>
                <c:ptCount val="1"/>
                <c:pt idx="0">
                  <c:v>2</c:v>
                </c:pt>
              </c:numCache>
            </c:numRef>
          </c:val>
        </c:ser>
        <c:ser>
          <c:idx val="3"/>
          <c:order val="3"/>
          <c:tx>
            <c:strRef>
              <c:f>Sheet1!$E$1</c:f>
              <c:strCache>
                <c:ptCount val="1"/>
                <c:pt idx="0">
                  <c:v>Usuario 4</c:v>
                </c:pt>
              </c:strCache>
            </c:strRef>
          </c:tx>
          <c:cat>
            <c:strRef>
              <c:f>Sheet1!$A$2</c:f>
              <c:strCache>
                <c:ptCount val="1"/>
                <c:pt idx="0">
                  <c:v>Tarea 1</c:v>
                </c:pt>
              </c:strCache>
            </c:strRef>
          </c:cat>
          <c:val>
            <c:numRef>
              <c:f>Sheet1!$E$2</c:f>
              <c:numCache>
                <c:formatCode>General</c:formatCode>
                <c:ptCount val="1"/>
                <c:pt idx="0">
                  <c:v>2</c:v>
                </c:pt>
              </c:numCache>
            </c:numRef>
          </c:val>
        </c:ser>
        <c:ser>
          <c:idx val="4"/>
          <c:order val="4"/>
          <c:tx>
            <c:strRef>
              <c:f>Sheet1!$F$1</c:f>
              <c:strCache>
                <c:ptCount val="1"/>
                <c:pt idx="0">
                  <c:v>Óptimo</c:v>
                </c:pt>
              </c:strCache>
            </c:strRef>
          </c:tx>
          <c:cat>
            <c:strRef>
              <c:f>Sheet1!$A$2</c:f>
              <c:strCache>
                <c:ptCount val="1"/>
                <c:pt idx="0">
                  <c:v>Tarea 1</c:v>
                </c:pt>
              </c:strCache>
            </c:strRef>
          </c:cat>
          <c:val>
            <c:numRef>
              <c:f>Sheet1!$F$2</c:f>
              <c:numCache>
                <c:formatCode>General</c:formatCode>
                <c:ptCount val="1"/>
                <c:pt idx="0">
                  <c:v>0</c:v>
                </c:pt>
              </c:numCache>
            </c:numRef>
          </c:val>
        </c:ser>
        <c:axId val="89737856"/>
        <c:axId val="89756032"/>
      </c:barChart>
      <c:catAx>
        <c:axId val="89737856"/>
        <c:scaling>
          <c:orientation val="minMax"/>
        </c:scaling>
        <c:axPos val="b"/>
        <c:tickLblPos val="nextTo"/>
        <c:crossAx val="89756032"/>
        <c:crosses val="autoZero"/>
        <c:auto val="1"/>
        <c:lblAlgn val="ctr"/>
        <c:lblOffset val="100"/>
      </c:catAx>
      <c:valAx>
        <c:axId val="89756032"/>
        <c:scaling>
          <c:orientation val="minMax"/>
        </c:scaling>
        <c:axPos val="l"/>
        <c:majorGridlines/>
        <c:numFmt formatCode="General" sourceLinked="1"/>
        <c:tickLblPos val="nextTo"/>
        <c:crossAx val="89737856"/>
        <c:crosses val="autoZero"/>
        <c:crossBetween val="between"/>
      </c:valAx>
    </c:plotArea>
    <c:legend>
      <c:legendPos val="r"/>
      <c:layout/>
    </c:legend>
    <c:plotVisOnly val="1"/>
  </c:chart>
  <c:externalData r:id="rId1"/>
</c:chartSpace>
</file>

<file path=ppt/media/image1.pn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ES"/>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6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E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E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7A847CFC-816F-41D0-AAC0-9BF4FEBC753E}" type="datetimeFigureOut">
              <a:rPr lang="es-ES" smtClean="0"/>
              <a:pPr/>
              <a:t>27/05/2015</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847CFC-816F-41D0-AAC0-9BF4FEBC753E}" type="datetimeFigureOut">
              <a:rPr lang="es-ES" smtClean="0"/>
              <a:pPr/>
              <a:t>27/05/2015</a:t>
            </a:fld>
            <a:endParaRPr lang="es-E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2FADFE-3B8F-471C-ABF0-DBC7717ECBBC}" type="slidenum">
              <a:rPr lang="es-ES" smtClean="0"/>
              <a:pPr/>
              <a:t>‹Nº›</a:t>
            </a:fld>
            <a:endParaRPr lang="es-E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11.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12.xml"/><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3" Type="http://schemas.openxmlformats.org/officeDocument/2006/relationships/slide" Target="slide21.xml"/><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slide" Target="slide2.xml"/></Relationships>
</file>

<file path=ppt/slides/_rels/slide14.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19.xml"/><Relationship Id="rId4" Type="http://schemas.openxmlformats.org/officeDocument/2006/relationships/slide" Target="slide27.xml"/></Relationships>
</file>

<file path=ppt/slides/_rels/slide1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slide" Target="slide27.xml"/></Relationships>
</file>

<file path=ppt/slides/_rels/slide1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slide" Target="slide20.xml"/></Relationships>
</file>

<file path=ppt/slides/_rels/slide18.xml.rels><?xml version="1.0" encoding="UTF-8" standalone="yes"?>
<Relationships xmlns="http://schemas.openxmlformats.org/package/2006/relationships"><Relationship Id="rId3" Type="http://schemas.openxmlformats.org/officeDocument/2006/relationships/slide" Target="slide21.xml"/><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29.xml"/><Relationship Id="rId4" Type="http://schemas.openxmlformats.org/officeDocument/2006/relationships/slide" Target="slide2.xml"/></Relationships>
</file>

<file path=ppt/slides/_rels/slide19.xml.rels><?xml version="1.0" encoding="UTF-8" standalone="yes"?>
<Relationships xmlns="http://schemas.openxmlformats.org/package/2006/relationships"><Relationship Id="rId3" Type="http://schemas.openxmlformats.org/officeDocument/2006/relationships/slide" Target="slide21.xml"/><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34.xml"/><Relationship Id="rId4" Type="http://schemas.openxmlformats.org/officeDocument/2006/relationships/slide" Target="slide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slide" Target="slide35.xml"/></Relationships>
</file>

<file path=ppt/slides/_rels/slide2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slide" Target="slide27.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2.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5.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8.xml"/><Relationship Id="rId4" Type="http://schemas.openxmlformats.org/officeDocument/2006/relationships/chart" Target="../charts/char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5.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slide" Target="slide6.xml"/><Relationship Id="rId7" Type="http://schemas.openxmlformats.org/officeDocument/2006/relationships/image" Target="../media/image6.jpeg"/><Relationship Id="rId12"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jpe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 Target="slide7.xml"/><Relationship Id="rId7" Type="http://schemas.openxmlformats.org/officeDocument/2006/relationships/slide" Target="slide5.xml"/><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slide" Target="slide14.xml"/><Relationship Id="rId5" Type="http://schemas.openxmlformats.org/officeDocument/2006/relationships/slide" Target="slide16.xml"/><Relationship Id="rId4" Type="http://schemas.openxmlformats.org/officeDocument/2006/relationships/slide" Target="slide15.xml"/></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8.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9.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slide" Target="slide10.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683568" y="548680"/>
            <a:ext cx="7772400" cy="1470025"/>
          </a:xfrm>
        </p:spPr>
        <p:txBody>
          <a:bodyPr>
            <a:normAutofit/>
          </a:bodyPr>
          <a:lstStyle/>
          <a:p>
            <a:r>
              <a:rPr lang="es-ES" sz="6000" b="1" dirty="0" smtClean="0"/>
              <a:t>PROYECTO GRUPO 25</a:t>
            </a:r>
            <a:endParaRPr lang="es-ES" sz="6000" b="1" dirty="0"/>
          </a:p>
        </p:txBody>
      </p:sp>
      <p:sp>
        <p:nvSpPr>
          <p:cNvPr id="3" name="2 Subtítulo"/>
          <p:cNvSpPr>
            <a:spLocks noGrp="1"/>
          </p:cNvSpPr>
          <p:nvPr>
            <p:ph type="subTitle" idx="1"/>
          </p:nvPr>
        </p:nvSpPr>
        <p:spPr>
          <a:xfrm>
            <a:off x="1571604" y="4000504"/>
            <a:ext cx="6192688" cy="2160240"/>
          </a:xfrm>
        </p:spPr>
        <p:txBody>
          <a:bodyPr>
            <a:normAutofit fontScale="92500" lnSpcReduction="20000"/>
          </a:bodyPr>
          <a:lstStyle/>
          <a:p>
            <a:r>
              <a:rPr lang="es-ES" sz="2400" dirty="0" smtClean="0">
                <a:solidFill>
                  <a:schemeClr val="tx1"/>
                </a:solidFill>
                <a:latin typeface="Arial Black" pitchFamily="34" charset="0"/>
              </a:rPr>
              <a:t>Rubén Ibáñez Redondo</a:t>
            </a:r>
          </a:p>
          <a:p>
            <a:r>
              <a:rPr lang="es-ES" sz="2400" dirty="0" smtClean="0">
                <a:solidFill>
                  <a:schemeClr val="tx1"/>
                </a:solidFill>
                <a:latin typeface="Arial Black" pitchFamily="34" charset="0"/>
              </a:rPr>
              <a:t>Óscar Gómez Arqueros</a:t>
            </a:r>
          </a:p>
          <a:p>
            <a:r>
              <a:rPr lang="es-ES" sz="2400" dirty="0" smtClean="0">
                <a:solidFill>
                  <a:schemeClr val="tx1"/>
                </a:solidFill>
                <a:latin typeface="Arial Black" pitchFamily="34" charset="0"/>
              </a:rPr>
              <a:t>Sergio Vega Adrián </a:t>
            </a:r>
          </a:p>
          <a:p>
            <a:r>
              <a:rPr lang="es-ES" sz="2400" dirty="0" smtClean="0">
                <a:solidFill>
                  <a:schemeClr val="tx1"/>
                </a:solidFill>
                <a:latin typeface="Arial Black" pitchFamily="34" charset="0"/>
              </a:rPr>
              <a:t>Samuel Moreno Mateos</a:t>
            </a:r>
          </a:p>
          <a:p>
            <a:endParaRPr lang="es-ES" sz="2400" dirty="0" smtClean="0">
              <a:solidFill>
                <a:schemeClr val="tx1"/>
              </a:solidFill>
              <a:latin typeface="Arial Black" pitchFamily="34" charset="0"/>
            </a:endParaRPr>
          </a:p>
          <a:p>
            <a:r>
              <a:rPr lang="es-ES" sz="2400" dirty="0" smtClean="0">
                <a:solidFill>
                  <a:schemeClr val="tx1"/>
                </a:solidFill>
                <a:latin typeface="Arial Black" pitchFamily="34" charset="0"/>
              </a:rPr>
              <a:t>29-05-2015</a:t>
            </a:r>
            <a:endParaRPr lang="es-ES" sz="2400" dirty="0">
              <a:solidFill>
                <a:schemeClr val="tx1"/>
              </a:solidFill>
              <a:latin typeface="Arial Black" pitchFamily="34" charset="0"/>
            </a:endParaRPr>
          </a:p>
        </p:txBody>
      </p:sp>
      <p:sp>
        <p:nvSpPr>
          <p:cNvPr id="4" name="2 Subtítulo"/>
          <p:cNvSpPr txBox="1">
            <a:spLocks/>
          </p:cNvSpPr>
          <p:nvPr/>
        </p:nvSpPr>
        <p:spPr>
          <a:xfrm>
            <a:off x="1556048" y="2141240"/>
            <a:ext cx="6120680" cy="1224136"/>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s-ES" sz="4800" b="0" i="0" u="none" strike="noStrike" kern="1200" cap="none" spc="0" normalizeH="0" baseline="0" noProof="0" dirty="0" smtClean="0">
                <a:ln>
                  <a:noFill/>
                </a:ln>
                <a:solidFill>
                  <a:schemeClr val="tx2"/>
                </a:solidFill>
                <a:effectLst/>
                <a:uLnTx/>
                <a:uFillTx/>
                <a:latin typeface="Constantia" pitchFamily="18" charset="0"/>
              </a:rPr>
              <a:t>IPOseries</a:t>
            </a:r>
            <a:endParaRPr kumimoji="0" lang="es-ES" sz="4800" b="0" i="0" u="none" strike="noStrike" kern="1200" cap="none" spc="0" normalizeH="0" baseline="0" noProof="0" dirty="0">
              <a:ln>
                <a:noFill/>
              </a:ln>
              <a:solidFill>
                <a:schemeClr val="tx2"/>
              </a:solidFill>
              <a:effectLst/>
              <a:uLnTx/>
              <a:uFillTx/>
              <a:latin typeface="Constantia"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a:hlinkClick r:id="" action="ppaction://hlinkshowjump?jump=nextslide"/>
          </p:cNvPr>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a:hlinkClick r:id="" action="ppaction://hlinkshowjump?jump=nextslide"/>
          </p:cNvPr>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a:hlinkClick r:id="" action="ppaction://hlinkshowjump?jump=nextslide"/>
          </p:cNvPr>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Rectangle 23"/>
          <p:cNvSpPr/>
          <p:nvPr/>
        </p:nvSpPr>
        <p:spPr>
          <a:xfrm>
            <a:off x="4739757" y="1171348"/>
            <a:ext cx="864155" cy="25533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images.jpg"/>
          <p:cNvPicPr>
            <a:picLocks noChangeAspect="1"/>
          </p:cNvPicPr>
          <p:nvPr/>
        </p:nvPicPr>
        <p:blipFill>
          <a:blip r:embed="rId4" cstate="print"/>
          <a:stretch>
            <a:fillRect/>
          </a:stretch>
        </p:blipFill>
        <p:spPr>
          <a:xfrm>
            <a:off x="3073980" y="1610566"/>
            <a:ext cx="2858917" cy="4278466"/>
          </a:xfrm>
          <a:prstGeom prst="rect">
            <a:avLst/>
          </a:prstGeom>
        </p:spPr>
      </p:pic>
      <p:sp>
        <p:nvSpPr>
          <p:cNvPr id="26" name="Rectangle 25"/>
          <p:cNvSpPr/>
          <p:nvPr/>
        </p:nvSpPr>
        <p:spPr>
          <a:xfrm>
            <a:off x="4085096" y="5102942"/>
            <a:ext cx="288052"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680765" y="1094939"/>
            <a:ext cx="864155" cy="369332"/>
          </a:xfrm>
          <a:prstGeom prst="rect">
            <a:avLst/>
          </a:prstGeom>
          <a:noFill/>
        </p:spPr>
        <p:txBody>
          <a:bodyPr wrap="square" rtlCol="0">
            <a:spAutoFit/>
          </a:bodyPr>
          <a:lstStyle/>
          <a:p>
            <a:r>
              <a:rPr lang="es-ES" dirty="0" smtClean="0"/>
              <a:t>cas</a:t>
            </a:r>
            <a:endParaRPr lang="en-US" dirty="0"/>
          </a:p>
        </p:txBody>
      </p:sp>
      <p:sp>
        <p:nvSpPr>
          <p:cNvPr id="28" name="Rectangle 27">
            <a:hlinkClick r:id="rId5" action="ppaction://hlinksldjump"/>
          </p:cNvPr>
          <p:cNvSpPr/>
          <p:nvPr/>
        </p:nvSpPr>
        <p:spPr>
          <a:xfrm>
            <a:off x="3951127" y="4412197"/>
            <a:ext cx="659392" cy="69074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a:hlinkClick r:id="" action="ppaction://hlinkshowjump?jump=previousslide"/>
          </p:cNvPr>
          <p:cNvSpPr/>
          <p:nvPr/>
        </p:nvSpPr>
        <p:spPr>
          <a:xfrm>
            <a:off x="5436096" y="5291916"/>
            <a:ext cx="504056"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a:hlinkClick r:id="" action="ppaction://hlinkshowjump?jump=nextslide"/>
          </p:cNvPr>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a:hlinkClick r:id="" action="ppaction://hlinkshowjump?jump=nextslide"/>
          </p:cNvPr>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a:hlinkClick r:id="" action="ppaction://hlinkshowjump?jump=nextslide"/>
          </p:cNvPr>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Rectangle 23"/>
          <p:cNvSpPr/>
          <p:nvPr/>
        </p:nvSpPr>
        <p:spPr>
          <a:xfrm>
            <a:off x="4739757" y="1171348"/>
            <a:ext cx="864155" cy="25533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images.jpg"/>
          <p:cNvPicPr>
            <a:picLocks noChangeAspect="1"/>
          </p:cNvPicPr>
          <p:nvPr/>
        </p:nvPicPr>
        <p:blipFill>
          <a:blip r:embed="rId4" cstate="print"/>
          <a:stretch>
            <a:fillRect/>
          </a:stretch>
        </p:blipFill>
        <p:spPr>
          <a:xfrm>
            <a:off x="3073980" y="1610566"/>
            <a:ext cx="2858917" cy="4278466"/>
          </a:xfrm>
          <a:prstGeom prst="rect">
            <a:avLst/>
          </a:prstGeom>
        </p:spPr>
      </p:pic>
      <p:sp>
        <p:nvSpPr>
          <p:cNvPr id="26" name="Rectangle 25"/>
          <p:cNvSpPr/>
          <p:nvPr/>
        </p:nvSpPr>
        <p:spPr>
          <a:xfrm>
            <a:off x="4085096" y="5102942"/>
            <a:ext cx="288052"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680765" y="1094939"/>
            <a:ext cx="864155" cy="369332"/>
          </a:xfrm>
          <a:prstGeom prst="rect">
            <a:avLst/>
          </a:prstGeom>
          <a:noFill/>
        </p:spPr>
        <p:txBody>
          <a:bodyPr wrap="square" rtlCol="0">
            <a:spAutoFit/>
          </a:bodyPr>
          <a:lstStyle/>
          <a:p>
            <a:r>
              <a:rPr lang="es-ES" dirty="0" err="1" smtClean="0"/>
              <a:t>cast</a:t>
            </a:r>
            <a:endParaRPr lang="en-US" dirty="0"/>
          </a:p>
        </p:txBody>
      </p:sp>
      <p:sp>
        <p:nvSpPr>
          <p:cNvPr id="28" name="Rectangle 27">
            <a:hlinkClick r:id="rId5" action="ppaction://hlinksldjump"/>
          </p:cNvPr>
          <p:cNvSpPr/>
          <p:nvPr/>
        </p:nvSpPr>
        <p:spPr>
          <a:xfrm>
            <a:off x="4925208" y="4827594"/>
            <a:ext cx="619712" cy="739939"/>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a:hlinkClick r:id="" action="ppaction://hlinkshowjump?jump=previousslide"/>
          </p:cNvPr>
          <p:cNvSpPr/>
          <p:nvPr/>
        </p:nvSpPr>
        <p:spPr>
          <a:xfrm>
            <a:off x="5544920" y="5102942"/>
            <a:ext cx="373230"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a:hlinkClick r:id="" action="ppaction://hlinkshowjump?jump=nextslide"/>
          </p:cNvPr>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a:hlinkClick r:id="" action="ppaction://hlinkshowjump?jump=nextslide"/>
          </p:cNvPr>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a:hlinkClick r:id="" action="ppaction://hlinkshowjump?jump=nextslide"/>
          </p:cNvPr>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Rectangle 23"/>
          <p:cNvSpPr/>
          <p:nvPr/>
        </p:nvSpPr>
        <p:spPr>
          <a:xfrm>
            <a:off x="4739757" y="1171348"/>
            <a:ext cx="864155" cy="25533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images.jpg"/>
          <p:cNvPicPr>
            <a:picLocks noChangeAspect="1"/>
          </p:cNvPicPr>
          <p:nvPr/>
        </p:nvPicPr>
        <p:blipFill>
          <a:blip r:embed="rId4" cstate="print"/>
          <a:stretch>
            <a:fillRect/>
          </a:stretch>
        </p:blipFill>
        <p:spPr>
          <a:xfrm>
            <a:off x="3073980" y="1610566"/>
            <a:ext cx="2858917" cy="4278466"/>
          </a:xfrm>
          <a:prstGeom prst="rect">
            <a:avLst/>
          </a:prstGeom>
        </p:spPr>
      </p:pic>
      <p:sp>
        <p:nvSpPr>
          <p:cNvPr id="26" name="Rectangle 25"/>
          <p:cNvSpPr/>
          <p:nvPr/>
        </p:nvSpPr>
        <p:spPr>
          <a:xfrm>
            <a:off x="4085096" y="5102942"/>
            <a:ext cx="288052"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680765" y="1094939"/>
            <a:ext cx="864155" cy="369332"/>
          </a:xfrm>
          <a:prstGeom prst="rect">
            <a:avLst/>
          </a:prstGeom>
          <a:noFill/>
        </p:spPr>
        <p:txBody>
          <a:bodyPr wrap="square" rtlCol="0">
            <a:spAutoFit/>
          </a:bodyPr>
          <a:lstStyle/>
          <a:p>
            <a:r>
              <a:rPr lang="es-ES" dirty="0" err="1" smtClean="0"/>
              <a:t>castl</a:t>
            </a:r>
            <a:endParaRPr lang="en-US" dirty="0"/>
          </a:p>
        </p:txBody>
      </p:sp>
      <p:sp>
        <p:nvSpPr>
          <p:cNvPr id="28" name="Rectangle 27"/>
          <p:cNvSpPr/>
          <p:nvPr/>
        </p:nvSpPr>
        <p:spPr>
          <a:xfrm>
            <a:off x="3657709" y="4189165"/>
            <a:ext cx="234426" cy="474317"/>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a:hlinkClick r:id="" action="ppaction://hlinkshowjump?jump=previousslide"/>
          </p:cNvPr>
          <p:cNvSpPr/>
          <p:nvPr/>
        </p:nvSpPr>
        <p:spPr>
          <a:xfrm>
            <a:off x="5544920" y="5102942"/>
            <a:ext cx="373230"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27">
            <a:hlinkClick r:id="" action="ppaction://hlinkshowjump?jump=nextslide"/>
          </p:cNvPr>
          <p:cNvSpPr/>
          <p:nvPr/>
        </p:nvSpPr>
        <p:spPr>
          <a:xfrm>
            <a:off x="3469845" y="4452453"/>
            <a:ext cx="615251" cy="650489"/>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44179" y="991305"/>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85192"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a:hlinkClick r:id="rId3" action="ppaction://hlinksldjump"/>
          </p:cNvPr>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a:hlinkClick r:id="rId3" action="ppaction://hlinksldjump"/>
          </p:cNvPr>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a:hlinkClick r:id="" action="ppaction://hlinkshowjump?jump=nextslide"/>
          </p:cNvPr>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a:hlinkClick r:id="" action="ppaction://hlinkshowjump?jump=nextslide"/>
          </p:cNvPr>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a:hlinkClick r:id="" action="ppaction://hlinkshowjump?jump=nextslide"/>
          </p:cNvPr>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4"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Rectangle 23"/>
          <p:cNvSpPr/>
          <p:nvPr/>
        </p:nvSpPr>
        <p:spPr>
          <a:xfrm>
            <a:off x="4739757" y="1171348"/>
            <a:ext cx="864155" cy="25533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images.jpg"/>
          <p:cNvPicPr>
            <a:picLocks noChangeAspect="1"/>
          </p:cNvPicPr>
          <p:nvPr/>
        </p:nvPicPr>
        <p:blipFill>
          <a:blip r:embed="rId5" cstate="print"/>
          <a:stretch>
            <a:fillRect/>
          </a:stretch>
        </p:blipFill>
        <p:spPr>
          <a:xfrm>
            <a:off x="3073980" y="1610566"/>
            <a:ext cx="2858917" cy="4278466"/>
          </a:xfrm>
          <a:prstGeom prst="rect">
            <a:avLst/>
          </a:prstGeom>
        </p:spPr>
      </p:pic>
      <p:sp>
        <p:nvSpPr>
          <p:cNvPr id="26" name="Rectangle 25"/>
          <p:cNvSpPr/>
          <p:nvPr/>
        </p:nvSpPr>
        <p:spPr>
          <a:xfrm>
            <a:off x="4085096" y="5102942"/>
            <a:ext cx="288052"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680765" y="1094939"/>
            <a:ext cx="864155" cy="369332"/>
          </a:xfrm>
          <a:prstGeom prst="rect">
            <a:avLst/>
          </a:prstGeom>
          <a:noFill/>
        </p:spPr>
        <p:txBody>
          <a:bodyPr wrap="square" rtlCol="0">
            <a:spAutoFit/>
          </a:bodyPr>
          <a:lstStyle/>
          <a:p>
            <a:r>
              <a:rPr lang="es-ES" dirty="0" err="1" smtClean="0"/>
              <a:t>castle</a:t>
            </a:r>
            <a:endParaRPr lang="en-US" dirty="0"/>
          </a:p>
        </p:txBody>
      </p:sp>
      <p:sp>
        <p:nvSpPr>
          <p:cNvPr id="29" name="Rectangle 28">
            <a:hlinkClick r:id="" action="ppaction://hlinkshowjump?jump=previousslide"/>
          </p:cNvPr>
          <p:cNvSpPr/>
          <p:nvPr/>
        </p:nvSpPr>
        <p:spPr>
          <a:xfrm>
            <a:off x="5544920" y="5102942"/>
            <a:ext cx="373230"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a:hlinkClick r:id="rId3" action="ppaction://hlinksldjump"/>
          </p:cNvPr>
          <p:cNvSpPr/>
          <p:nvPr/>
        </p:nvSpPr>
        <p:spPr>
          <a:xfrm>
            <a:off x="5485928" y="5531266"/>
            <a:ext cx="387977" cy="416758"/>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a:hlinkClick r:id="" action="ppaction://hlinkshowjump?jump=nextslide"/>
          </p:cNvPr>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a:hlinkClick r:id="" action="ppaction://hlinkshowjump?jump=nextslide"/>
          </p:cNvPr>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a:hlinkClick r:id="" action="ppaction://hlinkshowjump?jump=nextslide"/>
          </p:cNvPr>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720" y="3813082"/>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0486"/>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28895" y="399774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4216588" y="258716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a:off x="4052146" y="2587168"/>
            <a:ext cx="770581" cy="2515774"/>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4503789" y="2675656"/>
            <a:ext cx="245198" cy="232404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4503789" y="2670085"/>
            <a:ext cx="245198" cy="441830"/>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128103" y="2655337"/>
            <a:ext cx="128567" cy="369332"/>
          </a:xfrm>
          <a:prstGeom prst="rect">
            <a:avLst/>
          </a:prstGeom>
          <a:noFill/>
        </p:spPr>
        <p:txBody>
          <a:bodyPr wrap="square" rtlCol="0">
            <a:spAutoFit/>
          </a:bodyPr>
          <a:lstStyle/>
          <a:p>
            <a:r>
              <a:rPr lang="es-ES" dirty="0" smtClean="0"/>
              <a:t>A</a:t>
            </a:r>
            <a:endParaRPr lang="en-US" dirty="0"/>
          </a:p>
        </p:txBody>
      </p:sp>
      <p:sp>
        <p:nvSpPr>
          <p:cNvPr id="28" name="TextBox 27"/>
          <p:cNvSpPr txBox="1"/>
          <p:nvPr/>
        </p:nvSpPr>
        <p:spPr>
          <a:xfrm>
            <a:off x="4118275" y="3014209"/>
            <a:ext cx="267530" cy="369332"/>
          </a:xfrm>
          <a:prstGeom prst="rect">
            <a:avLst/>
          </a:prstGeom>
          <a:noFill/>
        </p:spPr>
        <p:txBody>
          <a:bodyPr wrap="square" rtlCol="0">
            <a:spAutoFit/>
          </a:bodyPr>
          <a:lstStyle/>
          <a:p>
            <a:r>
              <a:rPr lang="es-ES" dirty="0" smtClean="0"/>
              <a:t>B</a:t>
            </a:r>
            <a:endParaRPr lang="en-US" dirty="0"/>
          </a:p>
        </p:txBody>
      </p:sp>
      <p:sp>
        <p:nvSpPr>
          <p:cNvPr id="29" name="TextBox 28">
            <a:hlinkClick r:id="rId3" action="ppaction://hlinksldjump"/>
          </p:cNvPr>
          <p:cNvSpPr txBox="1"/>
          <p:nvPr/>
        </p:nvSpPr>
        <p:spPr>
          <a:xfrm>
            <a:off x="4108447" y="3373081"/>
            <a:ext cx="267530" cy="369332"/>
          </a:xfrm>
          <a:prstGeom prst="rect">
            <a:avLst/>
          </a:prstGeom>
          <a:noFill/>
        </p:spPr>
        <p:txBody>
          <a:bodyPr wrap="square" rtlCol="0">
            <a:spAutoFit/>
          </a:bodyPr>
          <a:lstStyle/>
          <a:p>
            <a:r>
              <a:rPr lang="es-ES" dirty="0" smtClean="0"/>
              <a:t>C</a:t>
            </a:r>
            <a:endParaRPr lang="en-US" dirty="0"/>
          </a:p>
        </p:txBody>
      </p:sp>
      <p:sp>
        <p:nvSpPr>
          <p:cNvPr id="36" name="TextBox 35"/>
          <p:cNvSpPr txBox="1"/>
          <p:nvPr/>
        </p:nvSpPr>
        <p:spPr>
          <a:xfrm>
            <a:off x="4113367" y="3731953"/>
            <a:ext cx="267530" cy="369332"/>
          </a:xfrm>
          <a:prstGeom prst="rect">
            <a:avLst/>
          </a:prstGeom>
          <a:noFill/>
        </p:spPr>
        <p:txBody>
          <a:bodyPr wrap="square" rtlCol="0">
            <a:spAutoFit/>
          </a:bodyPr>
          <a:lstStyle/>
          <a:p>
            <a:r>
              <a:rPr lang="es-ES" dirty="0" smtClean="0"/>
              <a:t>D</a:t>
            </a:r>
            <a:endParaRPr lang="en-US" dirty="0"/>
          </a:p>
        </p:txBody>
      </p:sp>
      <p:sp>
        <p:nvSpPr>
          <p:cNvPr id="37" name="TextBox 36"/>
          <p:cNvSpPr txBox="1"/>
          <p:nvPr/>
        </p:nvSpPr>
        <p:spPr>
          <a:xfrm>
            <a:off x="4147783" y="4518517"/>
            <a:ext cx="267530" cy="369332"/>
          </a:xfrm>
          <a:prstGeom prst="rect">
            <a:avLst/>
          </a:prstGeom>
          <a:noFill/>
        </p:spPr>
        <p:txBody>
          <a:bodyPr wrap="square" rtlCol="0">
            <a:spAutoFit/>
          </a:bodyPr>
          <a:lstStyle/>
          <a:p>
            <a:r>
              <a:rPr lang="es-ES" dirty="0" smtClean="0"/>
              <a:t>F</a:t>
            </a:r>
            <a:endParaRPr lang="en-US" dirty="0"/>
          </a:p>
        </p:txBody>
      </p:sp>
      <p:sp>
        <p:nvSpPr>
          <p:cNvPr id="38" name="TextBox 37"/>
          <p:cNvSpPr txBox="1"/>
          <p:nvPr/>
        </p:nvSpPr>
        <p:spPr>
          <a:xfrm>
            <a:off x="4123207" y="4125241"/>
            <a:ext cx="267530" cy="369332"/>
          </a:xfrm>
          <a:prstGeom prst="rect">
            <a:avLst/>
          </a:prstGeom>
          <a:noFill/>
        </p:spPr>
        <p:txBody>
          <a:bodyPr wrap="square" rtlCol="0">
            <a:spAutoFit/>
          </a:bodyPr>
          <a:lstStyle/>
          <a:p>
            <a:r>
              <a:rPr lang="es-ES" dirty="0" smtClean="0"/>
              <a:t>E</a:t>
            </a:r>
            <a:endParaRPr lang="en-US" dirty="0"/>
          </a:p>
        </p:txBody>
      </p:sp>
      <p:sp>
        <p:nvSpPr>
          <p:cNvPr id="39" name="Up Arrow 38">
            <a:hlinkClick r:id="rId4"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Curved Left Arrow 39">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 xmlns:p14="http://schemas.microsoft.com/office/powerpoint/2010/main" val="2943247189"/>
      </p:ext>
    </p:extLst>
  </p:cSld>
  <p:clrMapOvr>
    <a:masterClrMapping/>
  </p:clrMapOvr>
  <p:transition advClick="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rId4" action="ppaction://hlinksldjump"/>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Rectangle 23"/>
          <p:cNvSpPr/>
          <p:nvPr/>
        </p:nvSpPr>
        <p:spPr>
          <a:xfrm>
            <a:off x="4253831" y="3880072"/>
            <a:ext cx="1572664" cy="1155470"/>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4253831" y="3835213"/>
            <a:ext cx="1441734" cy="1200329"/>
          </a:xfrm>
          <a:prstGeom prst="rect">
            <a:avLst/>
          </a:prstGeom>
          <a:noFill/>
        </p:spPr>
        <p:txBody>
          <a:bodyPr wrap="square" rtlCol="0">
            <a:spAutoFit/>
          </a:bodyPr>
          <a:lstStyle/>
          <a:p>
            <a:pPr>
              <a:buFontTx/>
              <a:buChar char="-"/>
            </a:pPr>
            <a:r>
              <a:rPr lang="es-ES" b="1" dirty="0" smtClean="0"/>
              <a:t> Acción</a:t>
            </a:r>
          </a:p>
          <a:p>
            <a:pPr>
              <a:buFontTx/>
              <a:buChar char="-"/>
            </a:pPr>
            <a:r>
              <a:rPr lang="es-ES" b="1" dirty="0" smtClean="0"/>
              <a:t> Romance</a:t>
            </a:r>
          </a:p>
          <a:p>
            <a:pPr indent="92075">
              <a:buFontTx/>
              <a:buChar char="-"/>
            </a:pPr>
            <a:r>
              <a:rPr lang="es-ES" b="1" dirty="0" smtClean="0"/>
              <a:t> Ciencia</a:t>
            </a:r>
          </a:p>
          <a:p>
            <a:pPr indent="92075"/>
            <a:r>
              <a:rPr lang="es-ES" b="1" dirty="0" smtClean="0"/>
              <a:t> ficción</a:t>
            </a:r>
            <a:endParaRPr lang="en-US" b="1" dirty="0"/>
          </a:p>
        </p:txBody>
      </p:sp>
      <p:sp>
        <p:nvSpPr>
          <p:cNvPr id="26" name="Rectangle 25">
            <a:hlinkClick r:id="rId5" action="ppaction://hlinksldjump"/>
          </p:cNvPr>
          <p:cNvSpPr/>
          <p:nvPr/>
        </p:nvSpPr>
        <p:spPr>
          <a:xfrm>
            <a:off x="4308821" y="3973382"/>
            <a:ext cx="1010868" cy="30909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advClick="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rId4" action="ppaction://hlinksldjump"/>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62636" y="4189165"/>
            <a:ext cx="1402063" cy="121425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3906884" y="4173799"/>
            <a:ext cx="907372" cy="1200329"/>
          </a:xfrm>
          <a:prstGeom prst="rect">
            <a:avLst/>
          </a:prstGeom>
          <a:noFill/>
        </p:spPr>
        <p:txBody>
          <a:bodyPr wrap="square" rtlCol="0">
            <a:spAutoFit/>
          </a:bodyPr>
          <a:lstStyle/>
          <a:p>
            <a:r>
              <a:rPr lang="es-ES" dirty="0" smtClean="0"/>
              <a:t>-2015</a:t>
            </a:r>
          </a:p>
          <a:p>
            <a:r>
              <a:rPr lang="es-ES" dirty="0" smtClean="0"/>
              <a:t>-2014</a:t>
            </a:r>
          </a:p>
          <a:p>
            <a:r>
              <a:rPr lang="es-ES" dirty="0" smtClean="0"/>
              <a:t>-2013</a:t>
            </a:r>
          </a:p>
          <a:p>
            <a:r>
              <a:rPr lang="es-ES" dirty="0" smtClean="0"/>
              <a:t>-2012</a:t>
            </a:r>
            <a:endParaRPr lang="en-US" dirty="0"/>
          </a:p>
        </p:txBody>
      </p:sp>
      <p:sp>
        <p:nvSpPr>
          <p:cNvPr id="27" name="Rectangle 26">
            <a:hlinkClick r:id="" action="ppaction://hlinkshowjump?jump=nextslide"/>
          </p:cNvPr>
          <p:cNvSpPr/>
          <p:nvPr/>
        </p:nvSpPr>
        <p:spPr>
          <a:xfrm>
            <a:off x="4887996" y="4277653"/>
            <a:ext cx="214944" cy="100839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4887996" y="4277653"/>
            <a:ext cx="214944" cy="385829"/>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Isosceles Triangle 31"/>
          <p:cNvSpPr/>
          <p:nvPr/>
        </p:nvSpPr>
        <p:spPr>
          <a:xfrm flipH="1" flipV="1">
            <a:off x="4908192" y="5078327"/>
            <a:ext cx="180000" cy="192977"/>
          </a:xfrm>
          <a:prstGeom prst="triangl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Rectangle 35"/>
          <p:cNvSpPr/>
          <p:nvPr/>
        </p:nvSpPr>
        <p:spPr>
          <a:xfrm>
            <a:off x="4887996" y="5048831"/>
            <a:ext cx="200196" cy="237221"/>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3862636" y="4189165"/>
            <a:ext cx="1402063" cy="1214256"/>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3906884" y="4173799"/>
            <a:ext cx="907372" cy="1200329"/>
          </a:xfrm>
          <a:prstGeom prst="rect">
            <a:avLst/>
          </a:prstGeom>
          <a:noFill/>
        </p:spPr>
        <p:txBody>
          <a:bodyPr wrap="square" rtlCol="0">
            <a:spAutoFit/>
          </a:bodyPr>
          <a:lstStyle/>
          <a:p>
            <a:r>
              <a:rPr lang="es-ES" dirty="0" smtClean="0"/>
              <a:t>-2011</a:t>
            </a:r>
          </a:p>
          <a:p>
            <a:r>
              <a:rPr lang="es-ES" dirty="0" smtClean="0"/>
              <a:t>-2010</a:t>
            </a:r>
          </a:p>
          <a:p>
            <a:r>
              <a:rPr lang="es-ES" dirty="0" smtClean="0"/>
              <a:t>-2009</a:t>
            </a:r>
          </a:p>
          <a:p>
            <a:r>
              <a:rPr lang="es-ES" dirty="0" smtClean="0"/>
              <a:t>-2008</a:t>
            </a:r>
            <a:endParaRPr lang="en-US" dirty="0"/>
          </a:p>
        </p:txBody>
      </p:sp>
      <p:sp>
        <p:nvSpPr>
          <p:cNvPr id="27" name="Rectangle 26"/>
          <p:cNvSpPr/>
          <p:nvPr/>
        </p:nvSpPr>
        <p:spPr>
          <a:xfrm>
            <a:off x="4887996" y="4277653"/>
            <a:ext cx="214944" cy="100839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4887996" y="4882321"/>
            <a:ext cx="214944" cy="385829"/>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Isosceles Triangle 31">
            <a:hlinkClick r:id="" action="ppaction://hlinkshowjump?jump=previousslide"/>
          </p:cNvPr>
          <p:cNvSpPr/>
          <p:nvPr/>
        </p:nvSpPr>
        <p:spPr>
          <a:xfrm rot="10800000" flipH="1" flipV="1">
            <a:off x="4902744" y="4296683"/>
            <a:ext cx="180000" cy="192977"/>
          </a:xfrm>
          <a:prstGeom prst="triangl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Rectangle 35"/>
          <p:cNvSpPr/>
          <p:nvPr/>
        </p:nvSpPr>
        <p:spPr>
          <a:xfrm>
            <a:off x="4887996" y="4281935"/>
            <a:ext cx="200196" cy="237221"/>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a:hlinkClick r:id="rId4" action="ppaction://hlinksldjump"/>
          </p:cNvPr>
          <p:cNvSpPr/>
          <p:nvPr/>
        </p:nvSpPr>
        <p:spPr>
          <a:xfrm>
            <a:off x="3989379" y="4882321"/>
            <a:ext cx="571006" cy="40373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advClick="0"/>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23" name="TextBox 22">
            <a:hlinkClick r:id="rId3" action="ppaction://hlinksldjump"/>
          </p:cNvPr>
          <p:cNvSpPr txBox="1"/>
          <p:nvPr/>
        </p:nvSpPr>
        <p:spPr>
          <a:xfrm>
            <a:off x="3080224" y="2300750"/>
            <a:ext cx="2867422" cy="3416320"/>
          </a:xfrm>
          <a:prstGeom prst="rect">
            <a:avLst/>
          </a:prstGeom>
          <a:noFill/>
        </p:spPr>
        <p:txBody>
          <a:bodyPr wrap="square" rtlCol="0">
            <a:spAutoFit/>
          </a:bodyPr>
          <a:lstStyle/>
          <a:p>
            <a:pPr>
              <a:buFontTx/>
              <a:buChar char="-"/>
            </a:pPr>
            <a:r>
              <a:rPr lang="es-ES" dirty="0" smtClean="0"/>
              <a:t> </a:t>
            </a:r>
            <a:r>
              <a:rPr lang="es-ES" b="1" dirty="0" smtClean="0"/>
              <a:t>CARS</a:t>
            </a:r>
          </a:p>
          <a:p>
            <a:pPr>
              <a:buFontTx/>
              <a:buChar char="-"/>
            </a:pPr>
            <a:r>
              <a:rPr lang="es-ES" b="1" dirty="0" smtClean="0"/>
              <a:t> CASO ABIERTO</a:t>
            </a:r>
            <a:endParaRPr lang="en-US" b="1" dirty="0" smtClean="0"/>
          </a:p>
          <a:p>
            <a:pPr>
              <a:buFontTx/>
              <a:buChar char="-"/>
            </a:pPr>
            <a:r>
              <a:rPr lang="es-ES" b="1" dirty="0" smtClean="0"/>
              <a:t> CASTLE</a:t>
            </a:r>
          </a:p>
          <a:p>
            <a:pPr>
              <a:buFontTx/>
              <a:buChar char="-"/>
            </a:pPr>
            <a:r>
              <a:rPr lang="es-ES" b="1" dirty="0" smtClean="0"/>
              <a:t> CHEERS</a:t>
            </a:r>
          </a:p>
          <a:p>
            <a:pPr>
              <a:buFontTx/>
              <a:buChar char="-"/>
            </a:pPr>
            <a:r>
              <a:rPr lang="es-ES" b="1" dirty="0" smtClean="0"/>
              <a:t> CIEGA A CITAS</a:t>
            </a:r>
          </a:p>
          <a:p>
            <a:pPr>
              <a:buFontTx/>
              <a:buChar char="-"/>
            </a:pPr>
            <a:r>
              <a:rPr lang="es-ES" b="1" dirty="0" smtClean="0"/>
              <a:t> COMO CONOCI A VUESTRA                    </a:t>
            </a:r>
          </a:p>
          <a:p>
            <a:pPr>
              <a:buFontTx/>
              <a:buChar char="-"/>
            </a:pPr>
            <a:endParaRPr lang="es-ES" b="1" dirty="0" smtClean="0"/>
          </a:p>
          <a:p>
            <a:pPr>
              <a:buFontTx/>
              <a:buChar char="-"/>
            </a:pPr>
            <a:r>
              <a:rPr lang="es-ES" b="1" dirty="0" smtClean="0"/>
              <a:t> CRONICAS VAMPIRICAS</a:t>
            </a:r>
          </a:p>
          <a:p>
            <a:pPr>
              <a:buFontTx/>
              <a:buChar char="-"/>
            </a:pPr>
            <a:r>
              <a:rPr lang="es-ES" b="1" dirty="0" smtClean="0"/>
              <a:t> CSI: LAS VEGAS</a:t>
            </a:r>
          </a:p>
          <a:p>
            <a:pPr>
              <a:buFontTx/>
              <a:buChar char="-"/>
            </a:pPr>
            <a:r>
              <a:rPr lang="es-ES" b="1" dirty="0" smtClean="0"/>
              <a:t> CSI: MIAMI</a:t>
            </a:r>
          </a:p>
          <a:p>
            <a:pPr>
              <a:buFontTx/>
              <a:buChar char="-"/>
            </a:pPr>
            <a:r>
              <a:rPr lang="es-ES" b="1" dirty="0" smtClean="0"/>
              <a:t> CSI: NUEVA YORK</a:t>
            </a:r>
          </a:p>
          <a:p>
            <a:pPr>
              <a:buFontTx/>
              <a:buChar char="-"/>
            </a:pPr>
            <a:r>
              <a:rPr lang="es-ES" b="1" dirty="0" smtClean="0"/>
              <a:t> CUENTAME COMO PASO</a:t>
            </a:r>
          </a:p>
        </p:txBody>
      </p:sp>
      <p:sp>
        <p:nvSpPr>
          <p:cNvPr id="24" name="TextBox 23"/>
          <p:cNvSpPr txBox="1"/>
          <p:nvPr/>
        </p:nvSpPr>
        <p:spPr>
          <a:xfrm>
            <a:off x="3200402" y="3937813"/>
            <a:ext cx="1099006" cy="369332"/>
          </a:xfrm>
          <a:prstGeom prst="rect">
            <a:avLst/>
          </a:prstGeom>
          <a:noFill/>
        </p:spPr>
        <p:txBody>
          <a:bodyPr wrap="square" rtlCol="0">
            <a:spAutoFit/>
          </a:bodyPr>
          <a:lstStyle/>
          <a:p>
            <a:r>
              <a:rPr lang="es-ES" b="1" dirty="0" smtClean="0"/>
              <a:t>MADRE</a:t>
            </a:r>
            <a:endParaRPr lang="en-US" b="1" dirty="0"/>
          </a:p>
        </p:txBody>
      </p:sp>
      <p:sp>
        <p:nvSpPr>
          <p:cNvPr id="25" name="Up Arrow 24">
            <a:hlinkClick r:id="rId4"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Curved Left Arrow 25">
            <a:hlinkClick r:id="rId5" action="ppaction://hlinksldjump"/>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0" name="19 Rectángulo">
            <a:hlinkClick r:id="rId3" action="ppaction://hlinksldjump"/>
          </p:cNvPr>
          <p:cNvSpPr/>
          <p:nvPr/>
        </p:nvSpPr>
        <p:spPr>
          <a:xfrm>
            <a:off x="3131840" y="2852936"/>
            <a:ext cx="936104" cy="3600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 xmlns:p14="http://schemas.microsoft.com/office/powerpoint/2010/main" val="2943247189"/>
      </p:ext>
    </p:extLst>
  </p:cSld>
  <p:clrMapOvr>
    <a:masterClrMapping/>
  </p:clrMapOvr>
  <p:transition advClick="0"/>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23" name="TextBox 22">
            <a:hlinkClick r:id="rId3" action="ppaction://hlinksldjump"/>
          </p:cNvPr>
          <p:cNvSpPr txBox="1"/>
          <p:nvPr/>
        </p:nvSpPr>
        <p:spPr>
          <a:xfrm>
            <a:off x="3080224" y="2389238"/>
            <a:ext cx="2867422" cy="3139321"/>
          </a:xfrm>
          <a:prstGeom prst="rect">
            <a:avLst/>
          </a:prstGeom>
          <a:noFill/>
        </p:spPr>
        <p:txBody>
          <a:bodyPr wrap="square" rtlCol="0">
            <a:spAutoFit/>
          </a:bodyPr>
          <a:lstStyle/>
          <a:p>
            <a:pPr>
              <a:buFontTx/>
              <a:buChar char="-"/>
            </a:pPr>
            <a:r>
              <a:rPr lang="es-ES" b="1" dirty="0" smtClean="0"/>
              <a:t>ARROW</a:t>
            </a:r>
          </a:p>
          <a:p>
            <a:endParaRPr lang="es-ES" b="1" dirty="0" smtClean="0"/>
          </a:p>
          <a:p>
            <a:pPr>
              <a:buFontTx/>
              <a:buChar char="-"/>
            </a:pPr>
            <a:r>
              <a:rPr lang="es-ES" b="1" dirty="0" smtClean="0"/>
              <a:t> BREAKING BAD</a:t>
            </a:r>
          </a:p>
          <a:p>
            <a:endParaRPr lang="es-ES" b="1" dirty="0" smtClean="0"/>
          </a:p>
          <a:p>
            <a:pPr>
              <a:buFontTx/>
              <a:buChar char="-"/>
            </a:pPr>
            <a:r>
              <a:rPr lang="es-ES" b="1" dirty="0" smtClean="0"/>
              <a:t>CASTLE</a:t>
            </a:r>
          </a:p>
          <a:p>
            <a:endParaRPr lang="es-ES" b="1" dirty="0" smtClean="0"/>
          </a:p>
          <a:p>
            <a:pPr>
              <a:buFontTx/>
              <a:buChar char="-"/>
            </a:pPr>
            <a:r>
              <a:rPr lang="es-ES" b="1" dirty="0" smtClean="0"/>
              <a:t>JUEGO DE TRONOS</a:t>
            </a:r>
          </a:p>
          <a:p>
            <a:endParaRPr lang="es-ES" b="1" dirty="0" smtClean="0"/>
          </a:p>
          <a:p>
            <a:pPr>
              <a:buFontTx/>
              <a:buChar char="-"/>
            </a:pPr>
            <a:r>
              <a:rPr lang="es-ES" b="1" dirty="0" smtClean="0"/>
              <a:t>HOUSE OF CARDS</a:t>
            </a:r>
          </a:p>
          <a:p>
            <a:endParaRPr lang="es-ES" b="1" dirty="0" smtClean="0"/>
          </a:p>
          <a:p>
            <a:pPr>
              <a:buFontTx/>
              <a:buChar char="-"/>
            </a:pPr>
            <a:r>
              <a:rPr lang="es-ES" b="1" dirty="0" smtClean="0"/>
              <a:t> SONS OF ANARCHY</a:t>
            </a:r>
          </a:p>
        </p:txBody>
      </p:sp>
      <p:sp>
        <p:nvSpPr>
          <p:cNvPr id="25" name="Up Arrow 24">
            <a:hlinkClick r:id="rId4"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Curved Left Arrow 25">
            <a:hlinkClick r:id="rId5" action="ppaction://hlinksldjump"/>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0" name="Rectangle 19">
            <a:hlinkClick r:id="rId3" action="ppaction://hlinksldjump"/>
          </p:cNvPr>
          <p:cNvSpPr/>
          <p:nvPr/>
        </p:nvSpPr>
        <p:spPr>
          <a:xfrm>
            <a:off x="3109720" y="3684389"/>
            <a:ext cx="1004872" cy="645016"/>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advClick="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714612" y="357166"/>
            <a:ext cx="3757610" cy="792182"/>
          </a:xfrm>
        </p:spPr>
        <p:txBody>
          <a:bodyPr>
            <a:normAutofit/>
          </a:bodyPr>
          <a:lstStyle/>
          <a:p>
            <a:r>
              <a:rPr lang="es-ES" sz="3200" dirty="0" smtClean="0"/>
              <a:t>Mapa de navegación</a:t>
            </a:r>
            <a:endParaRPr lang="es-ES" sz="3200" dirty="0"/>
          </a:p>
        </p:txBody>
      </p:sp>
      <p:pic>
        <p:nvPicPr>
          <p:cNvPr id="5" name="4 Imagen" descr="C:\Users\Samuel\Desktop\539e1ec9edcbc1a28effb86ad7fe91fe.png"/>
          <p:cNvPicPr/>
          <p:nvPr/>
        </p:nvPicPr>
        <p:blipFill>
          <a:blip r:embed="rId2" cstate="print"/>
          <a:srcRect/>
          <a:stretch>
            <a:fillRect/>
          </a:stretch>
        </p:blipFill>
        <p:spPr bwMode="auto">
          <a:xfrm>
            <a:off x="1214414" y="2000240"/>
            <a:ext cx="6915178" cy="3571900"/>
          </a:xfrm>
          <a:prstGeom prst="rect">
            <a:avLst/>
          </a:prstGeom>
          <a:noFill/>
          <a:ln w="9525">
            <a:noFill/>
            <a:miter lim="800000"/>
            <a:headEnd/>
            <a:tailEnd/>
          </a:ln>
        </p:spPr>
      </p:pic>
      <p:cxnSp>
        <p:nvCxnSpPr>
          <p:cNvPr id="15362" name="AutoShape 2"/>
          <p:cNvCxnSpPr>
            <a:cxnSpLocks noChangeShapeType="1"/>
          </p:cNvCxnSpPr>
          <p:nvPr/>
        </p:nvCxnSpPr>
        <p:spPr bwMode="auto">
          <a:xfrm rot="10800000" flipV="1">
            <a:off x="1714480" y="3857627"/>
            <a:ext cx="2428892" cy="571503"/>
          </a:xfrm>
          <a:prstGeom prst="straightConnector1">
            <a:avLst/>
          </a:prstGeom>
          <a:noFill/>
          <a:ln w="9525">
            <a:solidFill>
              <a:srgbClr val="000000"/>
            </a:solidFill>
            <a:round/>
            <a:headEnd/>
            <a:tailEnd type="triangle" w="med" len="med"/>
          </a:ln>
        </p:spPr>
      </p:cxnSp>
      <p:cxnSp>
        <p:nvCxnSpPr>
          <p:cNvPr id="15363" name="AutoShape 3"/>
          <p:cNvCxnSpPr>
            <a:cxnSpLocks noChangeShapeType="1"/>
          </p:cNvCxnSpPr>
          <p:nvPr/>
        </p:nvCxnSpPr>
        <p:spPr bwMode="auto">
          <a:xfrm rot="10800000" flipV="1">
            <a:off x="2500298" y="3929064"/>
            <a:ext cx="1643074" cy="571505"/>
          </a:xfrm>
          <a:prstGeom prst="straightConnector1">
            <a:avLst/>
          </a:prstGeom>
          <a:noFill/>
          <a:ln w="9525">
            <a:solidFill>
              <a:srgbClr val="000000"/>
            </a:solidFill>
            <a:round/>
            <a:headEnd/>
            <a:tailEnd type="triangle" w="med" len="med"/>
          </a:ln>
        </p:spPr>
      </p:cxnSp>
      <p:cxnSp>
        <p:nvCxnSpPr>
          <p:cNvPr id="15364" name="AutoShape 4"/>
          <p:cNvCxnSpPr>
            <a:cxnSpLocks noChangeShapeType="1"/>
          </p:cNvCxnSpPr>
          <p:nvPr/>
        </p:nvCxnSpPr>
        <p:spPr bwMode="auto">
          <a:xfrm rot="10800000" flipV="1">
            <a:off x="3500430" y="4000504"/>
            <a:ext cx="642942" cy="547687"/>
          </a:xfrm>
          <a:prstGeom prst="straightConnector1">
            <a:avLst/>
          </a:prstGeom>
          <a:noFill/>
          <a:ln w="9525">
            <a:solidFill>
              <a:srgbClr val="000000"/>
            </a:solidFill>
            <a:round/>
            <a:headEnd/>
            <a:tailEnd type="triangle" w="med" len="med"/>
          </a:ln>
        </p:spPr>
      </p:cxnSp>
      <p:cxnSp>
        <p:nvCxnSpPr>
          <p:cNvPr id="15365" name="AutoShape 5"/>
          <p:cNvCxnSpPr>
            <a:cxnSpLocks noChangeShapeType="1"/>
          </p:cNvCxnSpPr>
          <p:nvPr/>
        </p:nvCxnSpPr>
        <p:spPr bwMode="auto">
          <a:xfrm rot="5400000">
            <a:off x="4322761" y="4321181"/>
            <a:ext cx="357190" cy="1588"/>
          </a:xfrm>
          <a:prstGeom prst="straightConnector1">
            <a:avLst/>
          </a:prstGeom>
          <a:noFill/>
          <a:ln w="9525">
            <a:solidFill>
              <a:srgbClr val="000000"/>
            </a:solidFill>
            <a:round/>
            <a:headEnd/>
            <a:tailEnd type="triangle" w="med" len="med"/>
          </a:ln>
        </p:spPr>
      </p:cxnSp>
      <p:cxnSp>
        <p:nvCxnSpPr>
          <p:cNvPr id="15366" name="AutoShape 6"/>
          <p:cNvCxnSpPr>
            <a:cxnSpLocks noChangeShapeType="1"/>
          </p:cNvCxnSpPr>
          <p:nvPr/>
        </p:nvCxnSpPr>
        <p:spPr bwMode="auto">
          <a:xfrm>
            <a:off x="4857752" y="4000504"/>
            <a:ext cx="642942" cy="500066"/>
          </a:xfrm>
          <a:prstGeom prst="straightConnector1">
            <a:avLst/>
          </a:prstGeom>
          <a:noFill/>
          <a:ln w="9525">
            <a:solidFill>
              <a:srgbClr val="000000"/>
            </a:solidFill>
            <a:round/>
            <a:headEnd/>
            <a:tailEnd type="triangle" w="med" len="med"/>
          </a:ln>
        </p:spPr>
      </p:cxnSp>
      <p:cxnSp>
        <p:nvCxnSpPr>
          <p:cNvPr id="15367" name="AutoShape 7"/>
          <p:cNvCxnSpPr>
            <a:cxnSpLocks noChangeShapeType="1"/>
          </p:cNvCxnSpPr>
          <p:nvPr/>
        </p:nvCxnSpPr>
        <p:spPr bwMode="auto">
          <a:xfrm>
            <a:off x="4857752" y="3929066"/>
            <a:ext cx="1571636" cy="500066"/>
          </a:xfrm>
          <a:prstGeom prst="straightConnector1">
            <a:avLst/>
          </a:prstGeom>
          <a:noFill/>
          <a:ln w="9525">
            <a:solidFill>
              <a:srgbClr val="000000"/>
            </a:solidFill>
            <a:round/>
            <a:headEnd/>
            <a:tailEnd type="triangle" w="med" len="med"/>
          </a:ln>
        </p:spPr>
      </p:cxnSp>
      <p:cxnSp>
        <p:nvCxnSpPr>
          <p:cNvPr id="15368" name="AutoShape 8"/>
          <p:cNvCxnSpPr>
            <a:cxnSpLocks noChangeShapeType="1"/>
          </p:cNvCxnSpPr>
          <p:nvPr/>
        </p:nvCxnSpPr>
        <p:spPr bwMode="auto">
          <a:xfrm>
            <a:off x="4857752" y="3857628"/>
            <a:ext cx="2571768" cy="642942"/>
          </a:xfrm>
          <a:prstGeom prst="straightConnector1">
            <a:avLst/>
          </a:prstGeom>
          <a:noFill/>
          <a:ln w="9525">
            <a:solidFill>
              <a:srgbClr val="000000"/>
            </a:solidFill>
            <a:round/>
            <a:headEnd/>
            <a:tailEnd type="triangle" w="med" len="med"/>
          </a:ln>
        </p:spPr>
      </p:cxn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23" name="TextBox 22"/>
          <p:cNvSpPr txBox="1"/>
          <p:nvPr/>
        </p:nvSpPr>
        <p:spPr>
          <a:xfrm>
            <a:off x="3080224" y="2168018"/>
            <a:ext cx="2867422" cy="3970318"/>
          </a:xfrm>
          <a:prstGeom prst="rect">
            <a:avLst/>
          </a:prstGeom>
          <a:noFill/>
        </p:spPr>
        <p:txBody>
          <a:bodyPr wrap="square" rtlCol="0">
            <a:spAutoFit/>
          </a:bodyPr>
          <a:lstStyle/>
          <a:p>
            <a:r>
              <a:rPr lang="es-ES" b="1" dirty="0" smtClean="0"/>
              <a:t>- CASTLE</a:t>
            </a:r>
          </a:p>
          <a:p>
            <a:endParaRPr lang="es-ES" b="1" dirty="0" smtClean="0"/>
          </a:p>
          <a:p>
            <a:r>
              <a:rPr lang="en-US" b="1" dirty="0" smtClean="0"/>
              <a:t>- MODERN FAMILY</a:t>
            </a:r>
          </a:p>
          <a:p>
            <a:r>
              <a:rPr lang="en-US" b="1" dirty="0" smtClean="0"/>
              <a:t/>
            </a:r>
            <a:br>
              <a:rPr lang="en-US" b="1" dirty="0" smtClean="0"/>
            </a:br>
            <a:r>
              <a:rPr lang="en-US" b="1" dirty="0" smtClean="0"/>
              <a:t>- THE GOOD WIFE</a:t>
            </a:r>
          </a:p>
          <a:p>
            <a:r>
              <a:rPr lang="en-US" b="1" dirty="0" smtClean="0"/>
              <a:t/>
            </a:r>
            <a:br>
              <a:rPr lang="en-US" b="1" dirty="0" smtClean="0"/>
            </a:br>
            <a:r>
              <a:rPr lang="en-US" b="1" dirty="0" smtClean="0"/>
              <a:t>- GLEE</a:t>
            </a:r>
          </a:p>
          <a:p>
            <a:r>
              <a:rPr lang="en-US" b="1" dirty="0" smtClean="0"/>
              <a:t/>
            </a:r>
            <a:br>
              <a:rPr lang="en-US" b="1" dirty="0" smtClean="0"/>
            </a:br>
            <a:r>
              <a:rPr lang="en-US" b="1" dirty="0" smtClean="0"/>
              <a:t>- NURSE JACKIE</a:t>
            </a:r>
            <a:br>
              <a:rPr lang="en-US" b="1" dirty="0" smtClean="0"/>
            </a:br>
            <a:r>
              <a:rPr lang="en-US" b="1" dirty="0" smtClean="0"/>
              <a:t/>
            </a:r>
            <a:br>
              <a:rPr lang="en-US" b="1" dirty="0" smtClean="0"/>
            </a:br>
            <a:r>
              <a:rPr lang="en-US" b="1" dirty="0" smtClean="0"/>
              <a:t>- JUSTIFIED</a:t>
            </a:r>
          </a:p>
          <a:p>
            <a:r>
              <a:rPr lang="en-US" b="1" dirty="0" smtClean="0"/>
              <a:t/>
            </a:r>
            <a:br>
              <a:rPr lang="en-US" b="1" dirty="0" smtClean="0"/>
            </a:br>
            <a:r>
              <a:rPr lang="en-US" b="1" dirty="0" smtClean="0"/>
              <a:t>- COMMUNITY</a:t>
            </a:r>
            <a:r>
              <a:rPr lang="en-US" dirty="0" smtClean="0"/>
              <a:t/>
            </a:r>
            <a:br>
              <a:rPr lang="en-US" dirty="0" smtClean="0"/>
            </a:br>
            <a:endParaRPr lang="es-ES" dirty="0" smtClean="0"/>
          </a:p>
        </p:txBody>
      </p:sp>
      <p:sp>
        <p:nvSpPr>
          <p:cNvPr id="25" name="Up Arrow 24">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Curved Left Arrow 25">
            <a:hlinkClick r:id="rId4" action="ppaction://hlinksldjump"/>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9" name="Rectangle 18">
            <a:hlinkClick r:id="" action="ppaction://hlinkshowjump?jump=nextslide"/>
          </p:cNvPr>
          <p:cNvSpPr/>
          <p:nvPr/>
        </p:nvSpPr>
        <p:spPr>
          <a:xfrm>
            <a:off x="3050728" y="2307977"/>
            <a:ext cx="1148898" cy="653420"/>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8" y="1690951"/>
            <a:ext cx="1025073" cy="369332"/>
          </a:xfrm>
          <a:prstGeom prst="rect">
            <a:avLst/>
          </a:prstGeom>
          <a:noFill/>
        </p:spPr>
        <p:txBody>
          <a:bodyPr wrap="square" rtlCol="0">
            <a:spAutoFit/>
          </a:bodyPr>
          <a:lstStyle/>
          <a:p>
            <a:r>
              <a:rPr lang="es-ES" b="1" dirty="0" smtClean="0"/>
              <a:t>CASTLE</a:t>
            </a:r>
            <a:endParaRPr lang="en-US" b="1" dirty="0"/>
          </a:p>
        </p:txBody>
      </p:sp>
      <p:sp>
        <p:nvSpPr>
          <p:cNvPr id="23" name="TextBox 22"/>
          <p:cNvSpPr txBox="1"/>
          <p:nvPr/>
        </p:nvSpPr>
        <p:spPr>
          <a:xfrm>
            <a:off x="3274142" y="2610465"/>
            <a:ext cx="2123768" cy="369332"/>
          </a:xfrm>
          <a:prstGeom prst="rect">
            <a:avLst/>
          </a:prstGeom>
          <a:noFill/>
        </p:spPr>
        <p:txBody>
          <a:bodyPr wrap="square" rtlCol="0">
            <a:spAutoFit/>
          </a:bodyPr>
          <a:lstStyle/>
          <a:p>
            <a:r>
              <a:rPr lang="es-ES" dirty="0" smtClean="0"/>
              <a:t>TEMPORADA  1      </a:t>
            </a:r>
            <a:r>
              <a:rPr lang="en-US" dirty="0" smtClean="0"/>
              <a:t>&gt;</a:t>
            </a:r>
            <a:endParaRPr lang="en-US" dirty="0"/>
          </a:p>
        </p:txBody>
      </p:sp>
      <p:sp>
        <p:nvSpPr>
          <p:cNvPr id="24" name="TextBox 23"/>
          <p:cNvSpPr txBox="1"/>
          <p:nvPr/>
        </p:nvSpPr>
        <p:spPr>
          <a:xfrm>
            <a:off x="3264314" y="2984085"/>
            <a:ext cx="2123768" cy="369332"/>
          </a:xfrm>
          <a:prstGeom prst="rect">
            <a:avLst/>
          </a:prstGeom>
          <a:noFill/>
        </p:spPr>
        <p:txBody>
          <a:bodyPr wrap="square" rtlCol="0">
            <a:spAutoFit/>
          </a:bodyPr>
          <a:lstStyle/>
          <a:p>
            <a:r>
              <a:rPr lang="es-ES" dirty="0" smtClean="0"/>
              <a:t>TEMPORADA  2      </a:t>
            </a:r>
            <a:r>
              <a:rPr lang="en-US" dirty="0" smtClean="0"/>
              <a:t>&gt;</a:t>
            </a:r>
            <a:endParaRPr lang="en-US" dirty="0"/>
          </a:p>
        </p:txBody>
      </p:sp>
      <p:sp>
        <p:nvSpPr>
          <p:cNvPr id="28" name="TextBox 27"/>
          <p:cNvSpPr txBox="1"/>
          <p:nvPr/>
        </p:nvSpPr>
        <p:spPr>
          <a:xfrm>
            <a:off x="3264314" y="3382281"/>
            <a:ext cx="2123768" cy="369332"/>
          </a:xfrm>
          <a:prstGeom prst="rect">
            <a:avLst/>
          </a:prstGeom>
          <a:noFill/>
        </p:spPr>
        <p:txBody>
          <a:bodyPr wrap="square" rtlCol="0">
            <a:spAutoFit/>
          </a:bodyPr>
          <a:lstStyle/>
          <a:p>
            <a:r>
              <a:rPr lang="es-ES" dirty="0" smtClean="0"/>
              <a:t>TEMPORADA  3      </a:t>
            </a:r>
            <a:r>
              <a:rPr lang="en-US" dirty="0" smtClean="0"/>
              <a:t>&gt;</a:t>
            </a:r>
            <a:endParaRPr lang="en-US" dirty="0"/>
          </a:p>
        </p:txBody>
      </p:sp>
      <p:sp>
        <p:nvSpPr>
          <p:cNvPr id="29" name="TextBox 28"/>
          <p:cNvSpPr txBox="1"/>
          <p:nvPr/>
        </p:nvSpPr>
        <p:spPr>
          <a:xfrm>
            <a:off x="3264314" y="3765729"/>
            <a:ext cx="2123768" cy="369332"/>
          </a:xfrm>
          <a:prstGeom prst="rect">
            <a:avLst/>
          </a:prstGeom>
          <a:noFill/>
        </p:spPr>
        <p:txBody>
          <a:bodyPr wrap="square" rtlCol="0">
            <a:spAutoFit/>
          </a:bodyPr>
          <a:lstStyle/>
          <a:p>
            <a:r>
              <a:rPr lang="es-ES" dirty="0" smtClean="0"/>
              <a:t>TEMPORADA  4      </a:t>
            </a:r>
            <a:r>
              <a:rPr lang="en-US" dirty="0" smtClean="0"/>
              <a:t>&gt;</a:t>
            </a:r>
            <a:endParaRPr lang="en-US" dirty="0"/>
          </a:p>
        </p:txBody>
      </p:sp>
      <p:sp>
        <p:nvSpPr>
          <p:cNvPr id="36" name="TextBox 35">
            <a:hlinkClick r:id="" action="ppaction://hlinkshowjump?jump=nextslide"/>
          </p:cNvPr>
          <p:cNvSpPr txBox="1"/>
          <p:nvPr/>
        </p:nvSpPr>
        <p:spPr>
          <a:xfrm>
            <a:off x="3264314" y="4149177"/>
            <a:ext cx="2123768" cy="369332"/>
          </a:xfrm>
          <a:prstGeom prst="rect">
            <a:avLst/>
          </a:prstGeom>
          <a:noFill/>
        </p:spPr>
        <p:txBody>
          <a:bodyPr wrap="square" rtlCol="0">
            <a:spAutoFit/>
          </a:bodyPr>
          <a:lstStyle/>
          <a:p>
            <a:r>
              <a:rPr lang="es-ES" dirty="0" smtClean="0"/>
              <a:t>TEMPORADA  5      </a:t>
            </a:r>
            <a:r>
              <a:rPr lang="en-US" dirty="0" smtClean="0"/>
              <a:t>&gt;</a:t>
            </a:r>
            <a:endParaRPr lang="en-US" dirty="0"/>
          </a:p>
        </p:txBody>
      </p:sp>
      <p:sp>
        <p:nvSpPr>
          <p:cNvPr id="37" name="TextBox 36"/>
          <p:cNvSpPr txBox="1"/>
          <p:nvPr/>
        </p:nvSpPr>
        <p:spPr>
          <a:xfrm>
            <a:off x="3264314" y="4532625"/>
            <a:ext cx="2123768" cy="369332"/>
          </a:xfrm>
          <a:prstGeom prst="rect">
            <a:avLst/>
          </a:prstGeom>
          <a:noFill/>
        </p:spPr>
        <p:txBody>
          <a:bodyPr wrap="square" rtlCol="0">
            <a:spAutoFit/>
          </a:bodyPr>
          <a:lstStyle/>
          <a:p>
            <a:r>
              <a:rPr lang="es-ES" dirty="0" smtClean="0"/>
              <a:t>TEMPORADA  6      </a:t>
            </a:r>
            <a:r>
              <a:rPr lang="en-US" dirty="0" smtClean="0"/>
              <a:t>&gt;</a:t>
            </a:r>
            <a:endParaRPr lang="en-US" dirty="0"/>
          </a:p>
        </p:txBody>
      </p:sp>
      <p:sp>
        <p:nvSpPr>
          <p:cNvPr id="38" name="TextBox 37"/>
          <p:cNvSpPr txBox="1"/>
          <p:nvPr/>
        </p:nvSpPr>
        <p:spPr>
          <a:xfrm>
            <a:off x="3264314" y="4930821"/>
            <a:ext cx="2123768" cy="369332"/>
          </a:xfrm>
          <a:prstGeom prst="rect">
            <a:avLst/>
          </a:prstGeom>
          <a:noFill/>
        </p:spPr>
        <p:txBody>
          <a:bodyPr wrap="square" rtlCol="0">
            <a:spAutoFit/>
          </a:bodyPr>
          <a:lstStyle/>
          <a:p>
            <a:r>
              <a:rPr lang="es-ES" dirty="0" smtClean="0"/>
              <a:t>TEMPORADA  7      </a:t>
            </a:r>
            <a:r>
              <a:rPr lang="en-US" dirty="0" smtClean="0"/>
              <a:t>&gt;</a:t>
            </a:r>
            <a:endParaRPr lang="en-US" dirty="0"/>
          </a:p>
        </p:txBody>
      </p:sp>
      <p:sp>
        <p:nvSpPr>
          <p:cNvPr id="39" name="Up Arrow 38">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Curved Left Arrow 39">
            <a:hlinkClick r:id="rId4" action="ppaction://hlinksldjump"/>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8" y="1690951"/>
            <a:ext cx="1025073" cy="369332"/>
          </a:xfrm>
          <a:prstGeom prst="rect">
            <a:avLst/>
          </a:prstGeom>
          <a:noFill/>
        </p:spPr>
        <p:txBody>
          <a:bodyPr wrap="square" rtlCol="0">
            <a:spAutoFit/>
          </a:bodyPr>
          <a:lstStyle/>
          <a:p>
            <a:r>
              <a:rPr lang="es-ES" b="1" dirty="0" smtClean="0"/>
              <a:t>CASTLE</a:t>
            </a:r>
            <a:endParaRPr lang="en-US" b="1" dirty="0"/>
          </a:p>
        </p:txBody>
      </p:sp>
      <p:sp>
        <p:nvSpPr>
          <p:cNvPr id="36" name="TextBox 35"/>
          <p:cNvSpPr txBox="1"/>
          <p:nvPr/>
        </p:nvSpPr>
        <p:spPr>
          <a:xfrm>
            <a:off x="3264314" y="2231937"/>
            <a:ext cx="2123768" cy="369332"/>
          </a:xfrm>
          <a:prstGeom prst="rect">
            <a:avLst/>
          </a:prstGeom>
          <a:noFill/>
        </p:spPr>
        <p:txBody>
          <a:bodyPr wrap="square" rtlCol="0">
            <a:spAutoFit/>
          </a:bodyPr>
          <a:lstStyle/>
          <a:p>
            <a:r>
              <a:rPr lang="es-ES" u="sng" dirty="0" smtClean="0"/>
              <a:t>TEMPORADA  5      </a:t>
            </a:r>
            <a:endParaRPr lang="en-US" u="sng" dirty="0"/>
          </a:p>
        </p:txBody>
      </p:sp>
      <p:sp>
        <p:nvSpPr>
          <p:cNvPr id="21" name="TextBox 20"/>
          <p:cNvSpPr txBox="1"/>
          <p:nvPr/>
        </p:nvSpPr>
        <p:spPr>
          <a:xfrm>
            <a:off x="3264315" y="2816942"/>
            <a:ext cx="2339598" cy="2862322"/>
          </a:xfrm>
          <a:prstGeom prst="rect">
            <a:avLst/>
          </a:prstGeom>
          <a:noFill/>
        </p:spPr>
        <p:txBody>
          <a:bodyPr wrap="square" rtlCol="0">
            <a:spAutoFit/>
          </a:bodyPr>
          <a:lstStyle/>
          <a:p>
            <a:r>
              <a:rPr lang="es-ES" dirty="0" smtClean="0"/>
              <a:t>1           visto         8</a:t>
            </a:r>
          </a:p>
          <a:p>
            <a:endParaRPr lang="es-ES" dirty="0" smtClean="0"/>
          </a:p>
          <a:p>
            <a:r>
              <a:rPr lang="es-ES" dirty="0" smtClean="0"/>
              <a:t>2           visto       7,5 </a:t>
            </a:r>
          </a:p>
          <a:p>
            <a:endParaRPr lang="es-ES" dirty="0" smtClean="0"/>
          </a:p>
          <a:p>
            <a:r>
              <a:rPr lang="es-ES" dirty="0" smtClean="0"/>
              <a:t>3          no visto           </a:t>
            </a:r>
          </a:p>
          <a:p>
            <a:endParaRPr lang="es-ES" dirty="0" smtClean="0"/>
          </a:p>
          <a:p>
            <a:r>
              <a:rPr lang="es-ES" dirty="0" smtClean="0"/>
              <a:t>4          no visto</a:t>
            </a:r>
          </a:p>
          <a:p>
            <a:endParaRPr lang="es-ES" dirty="0" smtClean="0"/>
          </a:p>
          <a:p>
            <a:r>
              <a:rPr lang="es-ES" dirty="0" smtClean="0"/>
              <a:t>5          no visto</a:t>
            </a:r>
          </a:p>
          <a:p>
            <a:endParaRPr lang="es-ES" dirty="0" smtClean="0"/>
          </a:p>
        </p:txBody>
      </p:sp>
      <p:sp>
        <p:nvSpPr>
          <p:cNvPr id="25" name="Rectangle 24"/>
          <p:cNvSpPr/>
          <p:nvPr/>
        </p:nvSpPr>
        <p:spPr>
          <a:xfrm>
            <a:off x="5402830" y="2920178"/>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5393002" y="3441278"/>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5393002" y="3986954"/>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5393002" y="4547378"/>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5393002" y="5093054"/>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p:cNvSpPr/>
          <p:nvPr/>
        </p:nvSpPr>
        <p:spPr>
          <a:xfrm>
            <a:off x="4866994" y="3977126"/>
            <a:ext cx="344120" cy="20155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Box 40"/>
          <p:cNvSpPr txBox="1"/>
          <p:nvPr/>
        </p:nvSpPr>
        <p:spPr>
          <a:xfrm>
            <a:off x="5383209" y="2816947"/>
            <a:ext cx="482183" cy="369332"/>
          </a:xfrm>
          <a:prstGeom prst="rect">
            <a:avLst/>
          </a:prstGeom>
          <a:noFill/>
        </p:spPr>
        <p:txBody>
          <a:bodyPr wrap="none" rtlCol="0">
            <a:spAutoFit/>
          </a:bodyPr>
          <a:lstStyle/>
          <a:p>
            <a:r>
              <a:rPr lang="es-ES" dirty="0" smtClean="0"/>
              <a:t>ver</a:t>
            </a:r>
            <a:endParaRPr lang="en-US" dirty="0"/>
          </a:p>
        </p:txBody>
      </p:sp>
      <p:sp>
        <p:nvSpPr>
          <p:cNvPr id="42" name="TextBox 41"/>
          <p:cNvSpPr txBox="1"/>
          <p:nvPr/>
        </p:nvSpPr>
        <p:spPr>
          <a:xfrm>
            <a:off x="5373381" y="4989823"/>
            <a:ext cx="482183" cy="369332"/>
          </a:xfrm>
          <a:prstGeom prst="rect">
            <a:avLst/>
          </a:prstGeom>
          <a:noFill/>
        </p:spPr>
        <p:txBody>
          <a:bodyPr wrap="none" rtlCol="0">
            <a:spAutoFit/>
          </a:bodyPr>
          <a:lstStyle/>
          <a:p>
            <a:r>
              <a:rPr lang="es-ES" dirty="0" smtClean="0"/>
              <a:t>ver</a:t>
            </a:r>
            <a:endParaRPr lang="en-US" dirty="0"/>
          </a:p>
        </p:txBody>
      </p:sp>
      <p:sp>
        <p:nvSpPr>
          <p:cNvPr id="43" name="TextBox 42"/>
          <p:cNvSpPr txBox="1"/>
          <p:nvPr/>
        </p:nvSpPr>
        <p:spPr>
          <a:xfrm>
            <a:off x="5373381" y="4444147"/>
            <a:ext cx="482183" cy="369332"/>
          </a:xfrm>
          <a:prstGeom prst="rect">
            <a:avLst/>
          </a:prstGeom>
          <a:noFill/>
        </p:spPr>
        <p:txBody>
          <a:bodyPr wrap="none" rtlCol="0">
            <a:spAutoFit/>
          </a:bodyPr>
          <a:lstStyle/>
          <a:p>
            <a:r>
              <a:rPr lang="es-ES" dirty="0" smtClean="0"/>
              <a:t>ver</a:t>
            </a:r>
            <a:endParaRPr lang="en-US" dirty="0"/>
          </a:p>
        </p:txBody>
      </p:sp>
      <p:sp>
        <p:nvSpPr>
          <p:cNvPr id="45" name="TextBox 44"/>
          <p:cNvSpPr txBox="1"/>
          <p:nvPr/>
        </p:nvSpPr>
        <p:spPr>
          <a:xfrm>
            <a:off x="5373381" y="3883723"/>
            <a:ext cx="482183" cy="369332"/>
          </a:xfrm>
          <a:prstGeom prst="rect">
            <a:avLst/>
          </a:prstGeom>
          <a:noFill/>
        </p:spPr>
        <p:txBody>
          <a:bodyPr wrap="none" rtlCol="0">
            <a:spAutoFit/>
          </a:bodyPr>
          <a:lstStyle/>
          <a:p>
            <a:r>
              <a:rPr lang="es-ES" dirty="0" smtClean="0"/>
              <a:t>ver</a:t>
            </a:r>
            <a:endParaRPr lang="en-US" dirty="0"/>
          </a:p>
        </p:txBody>
      </p:sp>
      <p:sp>
        <p:nvSpPr>
          <p:cNvPr id="46" name="TextBox 45"/>
          <p:cNvSpPr txBox="1"/>
          <p:nvPr/>
        </p:nvSpPr>
        <p:spPr>
          <a:xfrm>
            <a:off x="5373381" y="3338047"/>
            <a:ext cx="482183" cy="369332"/>
          </a:xfrm>
          <a:prstGeom prst="rect">
            <a:avLst/>
          </a:prstGeom>
          <a:noFill/>
        </p:spPr>
        <p:txBody>
          <a:bodyPr wrap="none" rtlCol="0">
            <a:spAutoFit/>
          </a:bodyPr>
          <a:lstStyle/>
          <a:p>
            <a:r>
              <a:rPr lang="es-ES" dirty="0" smtClean="0"/>
              <a:t>ver</a:t>
            </a:r>
            <a:endParaRPr lang="en-US" dirty="0"/>
          </a:p>
        </p:txBody>
      </p:sp>
      <p:sp>
        <p:nvSpPr>
          <p:cNvPr id="48" name="Rectangle 47"/>
          <p:cNvSpPr/>
          <p:nvPr/>
        </p:nvSpPr>
        <p:spPr>
          <a:xfrm>
            <a:off x="4871914" y="4542470"/>
            <a:ext cx="344120" cy="20155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4871914" y="5088146"/>
            <a:ext cx="344120" cy="20155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TextBox 49"/>
          <p:cNvSpPr txBox="1"/>
          <p:nvPr/>
        </p:nvSpPr>
        <p:spPr>
          <a:xfrm>
            <a:off x="4822787" y="3908299"/>
            <a:ext cx="450764" cy="338554"/>
          </a:xfrm>
          <a:prstGeom prst="rect">
            <a:avLst/>
          </a:prstGeom>
          <a:noFill/>
        </p:spPr>
        <p:txBody>
          <a:bodyPr wrap="none" rtlCol="0">
            <a:spAutoFit/>
          </a:bodyPr>
          <a:lstStyle/>
          <a:p>
            <a:r>
              <a:rPr lang="es-ES" sz="1600" dirty="0" smtClean="0"/>
              <a:t>s/n</a:t>
            </a:r>
            <a:endParaRPr lang="en-US" sz="1600" dirty="0"/>
          </a:p>
        </p:txBody>
      </p:sp>
      <p:sp>
        <p:nvSpPr>
          <p:cNvPr id="51" name="TextBox 50"/>
          <p:cNvSpPr txBox="1"/>
          <p:nvPr/>
        </p:nvSpPr>
        <p:spPr>
          <a:xfrm>
            <a:off x="4822787" y="4468723"/>
            <a:ext cx="450764" cy="338554"/>
          </a:xfrm>
          <a:prstGeom prst="rect">
            <a:avLst/>
          </a:prstGeom>
          <a:noFill/>
        </p:spPr>
        <p:txBody>
          <a:bodyPr wrap="none" rtlCol="0">
            <a:spAutoFit/>
          </a:bodyPr>
          <a:lstStyle/>
          <a:p>
            <a:r>
              <a:rPr lang="es-ES" sz="1600" dirty="0" smtClean="0"/>
              <a:t>s/n</a:t>
            </a:r>
            <a:endParaRPr lang="en-US" sz="1600" dirty="0"/>
          </a:p>
        </p:txBody>
      </p:sp>
      <p:sp>
        <p:nvSpPr>
          <p:cNvPr id="52" name="TextBox 51"/>
          <p:cNvSpPr txBox="1"/>
          <p:nvPr/>
        </p:nvSpPr>
        <p:spPr>
          <a:xfrm>
            <a:off x="4822750" y="5005853"/>
            <a:ext cx="450764" cy="338554"/>
          </a:xfrm>
          <a:prstGeom prst="rect">
            <a:avLst/>
          </a:prstGeom>
          <a:noFill/>
        </p:spPr>
        <p:txBody>
          <a:bodyPr wrap="none" rtlCol="0">
            <a:spAutoFit/>
          </a:bodyPr>
          <a:lstStyle/>
          <a:p>
            <a:r>
              <a:rPr lang="es-ES" sz="1600" dirty="0" smtClean="0"/>
              <a:t>s/n</a:t>
            </a:r>
            <a:endParaRPr lang="en-US" sz="1600" dirty="0"/>
          </a:p>
        </p:txBody>
      </p:sp>
      <p:pic>
        <p:nvPicPr>
          <p:cNvPr id="54" name="Picture 53" descr="14777.png"/>
          <p:cNvPicPr>
            <a:picLocks noChangeAspect="1"/>
          </p:cNvPicPr>
          <p:nvPr/>
        </p:nvPicPr>
        <p:blipFill>
          <a:blip r:embed="rId3" cstate="print"/>
          <a:stretch>
            <a:fillRect/>
          </a:stretch>
        </p:blipFill>
        <p:spPr>
          <a:xfrm>
            <a:off x="3588217" y="2872909"/>
            <a:ext cx="288000" cy="288000"/>
          </a:xfrm>
          <a:prstGeom prst="rect">
            <a:avLst/>
          </a:prstGeom>
        </p:spPr>
      </p:pic>
      <p:pic>
        <p:nvPicPr>
          <p:cNvPr id="55" name="Picture 54" descr="14777.png"/>
          <p:cNvPicPr>
            <a:picLocks noChangeAspect="1"/>
          </p:cNvPicPr>
          <p:nvPr/>
        </p:nvPicPr>
        <p:blipFill>
          <a:blip r:embed="rId3" cstate="print"/>
          <a:stretch>
            <a:fillRect/>
          </a:stretch>
        </p:blipFill>
        <p:spPr>
          <a:xfrm>
            <a:off x="3593137" y="3423505"/>
            <a:ext cx="288000" cy="288000"/>
          </a:xfrm>
          <a:prstGeom prst="rect">
            <a:avLst/>
          </a:prstGeom>
        </p:spPr>
      </p:pic>
      <p:pic>
        <p:nvPicPr>
          <p:cNvPr id="62" name="Picture 61" descr="39185.png">
            <a:hlinkClick r:id="" action="ppaction://hlinkshowjump?jump=nextslide"/>
          </p:cNvPr>
          <p:cNvPicPr>
            <a:picLocks noChangeAspect="1"/>
          </p:cNvPicPr>
          <p:nvPr/>
        </p:nvPicPr>
        <p:blipFill>
          <a:blip r:embed="rId4" cstate="print"/>
          <a:stretch>
            <a:fillRect/>
          </a:stretch>
        </p:blipFill>
        <p:spPr>
          <a:xfrm>
            <a:off x="3559424" y="3935468"/>
            <a:ext cx="360000" cy="360000"/>
          </a:xfrm>
          <a:prstGeom prst="rect">
            <a:avLst/>
          </a:prstGeom>
        </p:spPr>
      </p:pic>
      <p:pic>
        <p:nvPicPr>
          <p:cNvPr id="63" name="Picture 62" descr="39185.png"/>
          <p:cNvPicPr>
            <a:picLocks noChangeAspect="1"/>
          </p:cNvPicPr>
          <p:nvPr/>
        </p:nvPicPr>
        <p:blipFill>
          <a:blip r:embed="rId4" cstate="print"/>
          <a:stretch>
            <a:fillRect/>
          </a:stretch>
        </p:blipFill>
        <p:spPr>
          <a:xfrm>
            <a:off x="3564344" y="4471316"/>
            <a:ext cx="360000" cy="360000"/>
          </a:xfrm>
          <a:prstGeom prst="rect">
            <a:avLst/>
          </a:prstGeom>
        </p:spPr>
      </p:pic>
      <p:pic>
        <p:nvPicPr>
          <p:cNvPr id="64" name="Picture 63" descr="39185.png"/>
          <p:cNvPicPr>
            <a:picLocks noChangeAspect="1"/>
          </p:cNvPicPr>
          <p:nvPr/>
        </p:nvPicPr>
        <p:blipFill>
          <a:blip r:embed="rId4" cstate="print"/>
          <a:stretch>
            <a:fillRect/>
          </a:stretch>
        </p:blipFill>
        <p:spPr>
          <a:xfrm>
            <a:off x="3564344" y="5031740"/>
            <a:ext cx="360000" cy="360000"/>
          </a:xfrm>
          <a:prstGeom prst="rect">
            <a:avLst/>
          </a:prstGeom>
        </p:spPr>
      </p:pic>
      <p:sp>
        <p:nvSpPr>
          <p:cNvPr id="65" name="Up Arrow 64">
            <a:hlinkClick r:id="rId5"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Curved Left Arrow 65">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8" y="1690951"/>
            <a:ext cx="1025073" cy="369332"/>
          </a:xfrm>
          <a:prstGeom prst="rect">
            <a:avLst/>
          </a:prstGeom>
          <a:noFill/>
        </p:spPr>
        <p:txBody>
          <a:bodyPr wrap="square" rtlCol="0">
            <a:spAutoFit/>
          </a:bodyPr>
          <a:lstStyle/>
          <a:p>
            <a:r>
              <a:rPr lang="es-ES" b="1" dirty="0" smtClean="0"/>
              <a:t>CASTLE</a:t>
            </a:r>
            <a:endParaRPr lang="en-US" b="1" dirty="0"/>
          </a:p>
        </p:txBody>
      </p:sp>
      <p:sp>
        <p:nvSpPr>
          <p:cNvPr id="36" name="TextBox 35"/>
          <p:cNvSpPr txBox="1"/>
          <p:nvPr/>
        </p:nvSpPr>
        <p:spPr>
          <a:xfrm>
            <a:off x="3264314" y="2231937"/>
            <a:ext cx="2123768" cy="369332"/>
          </a:xfrm>
          <a:prstGeom prst="rect">
            <a:avLst/>
          </a:prstGeom>
          <a:noFill/>
        </p:spPr>
        <p:txBody>
          <a:bodyPr wrap="square" rtlCol="0">
            <a:spAutoFit/>
          </a:bodyPr>
          <a:lstStyle/>
          <a:p>
            <a:r>
              <a:rPr lang="es-ES" u="sng" dirty="0" smtClean="0"/>
              <a:t>TEMPORADA  5      </a:t>
            </a:r>
            <a:endParaRPr lang="en-US" u="sng" dirty="0"/>
          </a:p>
        </p:txBody>
      </p:sp>
      <p:sp>
        <p:nvSpPr>
          <p:cNvPr id="21" name="TextBox 20"/>
          <p:cNvSpPr txBox="1"/>
          <p:nvPr/>
        </p:nvSpPr>
        <p:spPr>
          <a:xfrm>
            <a:off x="3264315" y="2816942"/>
            <a:ext cx="2339598" cy="2862322"/>
          </a:xfrm>
          <a:prstGeom prst="rect">
            <a:avLst/>
          </a:prstGeom>
          <a:noFill/>
        </p:spPr>
        <p:txBody>
          <a:bodyPr wrap="square" rtlCol="0">
            <a:spAutoFit/>
          </a:bodyPr>
          <a:lstStyle/>
          <a:p>
            <a:r>
              <a:rPr lang="es-ES" dirty="0" smtClean="0"/>
              <a:t>1           visto         8</a:t>
            </a:r>
          </a:p>
          <a:p>
            <a:endParaRPr lang="es-ES" dirty="0" smtClean="0"/>
          </a:p>
          <a:p>
            <a:r>
              <a:rPr lang="es-ES" dirty="0" smtClean="0"/>
              <a:t>2           visto       7,5 </a:t>
            </a:r>
          </a:p>
          <a:p>
            <a:endParaRPr lang="es-ES" dirty="0" smtClean="0"/>
          </a:p>
          <a:p>
            <a:r>
              <a:rPr lang="es-ES" dirty="0" smtClean="0"/>
              <a:t>3           visto           </a:t>
            </a:r>
          </a:p>
          <a:p>
            <a:endParaRPr lang="es-ES" dirty="0" smtClean="0"/>
          </a:p>
          <a:p>
            <a:r>
              <a:rPr lang="es-ES" dirty="0" smtClean="0"/>
              <a:t>4          no visto</a:t>
            </a:r>
          </a:p>
          <a:p>
            <a:endParaRPr lang="es-ES" dirty="0" smtClean="0"/>
          </a:p>
          <a:p>
            <a:r>
              <a:rPr lang="es-ES" dirty="0" smtClean="0"/>
              <a:t>5          no visto</a:t>
            </a:r>
          </a:p>
          <a:p>
            <a:endParaRPr lang="es-ES" dirty="0" smtClean="0"/>
          </a:p>
        </p:txBody>
      </p:sp>
      <p:sp>
        <p:nvSpPr>
          <p:cNvPr id="25" name="Rectangle 24"/>
          <p:cNvSpPr/>
          <p:nvPr/>
        </p:nvSpPr>
        <p:spPr>
          <a:xfrm>
            <a:off x="5402830" y="2920178"/>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5393002" y="3441278"/>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5393002" y="3986954"/>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5393002" y="4547378"/>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5393002" y="5093054"/>
            <a:ext cx="438413" cy="19172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p:cNvSpPr/>
          <p:nvPr/>
        </p:nvSpPr>
        <p:spPr>
          <a:xfrm>
            <a:off x="4866994" y="3977126"/>
            <a:ext cx="344120" cy="20155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Box 40"/>
          <p:cNvSpPr txBox="1"/>
          <p:nvPr/>
        </p:nvSpPr>
        <p:spPr>
          <a:xfrm>
            <a:off x="5383209" y="2816947"/>
            <a:ext cx="482183" cy="369332"/>
          </a:xfrm>
          <a:prstGeom prst="rect">
            <a:avLst/>
          </a:prstGeom>
          <a:noFill/>
        </p:spPr>
        <p:txBody>
          <a:bodyPr wrap="none" rtlCol="0">
            <a:spAutoFit/>
          </a:bodyPr>
          <a:lstStyle/>
          <a:p>
            <a:r>
              <a:rPr lang="es-ES" dirty="0" smtClean="0"/>
              <a:t>ver</a:t>
            </a:r>
            <a:endParaRPr lang="en-US" dirty="0"/>
          </a:p>
        </p:txBody>
      </p:sp>
      <p:sp>
        <p:nvSpPr>
          <p:cNvPr id="42" name="TextBox 41"/>
          <p:cNvSpPr txBox="1"/>
          <p:nvPr/>
        </p:nvSpPr>
        <p:spPr>
          <a:xfrm>
            <a:off x="5373381" y="4989823"/>
            <a:ext cx="482183" cy="369332"/>
          </a:xfrm>
          <a:prstGeom prst="rect">
            <a:avLst/>
          </a:prstGeom>
          <a:noFill/>
        </p:spPr>
        <p:txBody>
          <a:bodyPr wrap="none" rtlCol="0">
            <a:spAutoFit/>
          </a:bodyPr>
          <a:lstStyle/>
          <a:p>
            <a:r>
              <a:rPr lang="es-ES" dirty="0" smtClean="0"/>
              <a:t>ver</a:t>
            </a:r>
            <a:endParaRPr lang="en-US" dirty="0"/>
          </a:p>
        </p:txBody>
      </p:sp>
      <p:sp>
        <p:nvSpPr>
          <p:cNvPr id="43" name="TextBox 42"/>
          <p:cNvSpPr txBox="1"/>
          <p:nvPr/>
        </p:nvSpPr>
        <p:spPr>
          <a:xfrm>
            <a:off x="5373381" y="4444147"/>
            <a:ext cx="482183" cy="369332"/>
          </a:xfrm>
          <a:prstGeom prst="rect">
            <a:avLst/>
          </a:prstGeom>
          <a:noFill/>
        </p:spPr>
        <p:txBody>
          <a:bodyPr wrap="none" rtlCol="0">
            <a:spAutoFit/>
          </a:bodyPr>
          <a:lstStyle/>
          <a:p>
            <a:r>
              <a:rPr lang="es-ES" dirty="0" smtClean="0"/>
              <a:t>ver</a:t>
            </a:r>
            <a:endParaRPr lang="en-US" dirty="0"/>
          </a:p>
        </p:txBody>
      </p:sp>
      <p:sp>
        <p:nvSpPr>
          <p:cNvPr id="45" name="TextBox 44"/>
          <p:cNvSpPr txBox="1"/>
          <p:nvPr/>
        </p:nvSpPr>
        <p:spPr>
          <a:xfrm>
            <a:off x="5373381" y="3883723"/>
            <a:ext cx="482183" cy="369332"/>
          </a:xfrm>
          <a:prstGeom prst="rect">
            <a:avLst/>
          </a:prstGeom>
          <a:noFill/>
        </p:spPr>
        <p:txBody>
          <a:bodyPr wrap="none" rtlCol="0">
            <a:spAutoFit/>
          </a:bodyPr>
          <a:lstStyle/>
          <a:p>
            <a:r>
              <a:rPr lang="es-ES" dirty="0" smtClean="0"/>
              <a:t>ver</a:t>
            </a:r>
            <a:endParaRPr lang="en-US" dirty="0"/>
          </a:p>
        </p:txBody>
      </p:sp>
      <p:sp>
        <p:nvSpPr>
          <p:cNvPr id="46" name="TextBox 45"/>
          <p:cNvSpPr txBox="1"/>
          <p:nvPr/>
        </p:nvSpPr>
        <p:spPr>
          <a:xfrm>
            <a:off x="5373381" y="3338047"/>
            <a:ext cx="482183" cy="369332"/>
          </a:xfrm>
          <a:prstGeom prst="rect">
            <a:avLst/>
          </a:prstGeom>
          <a:noFill/>
        </p:spPr>
        <p:txBody>
          <a:bodyPr wrap="none" rtlCol="0">
            <a:spAutoFit/>
          </a:bodyPr>
          <a:lstStyle/>
          <a:p>
            <a:r>
              <a:rPr lang="es-ES" dirty="0" smtClean="0"/>
              <a:t>ver</a:t>
            </a:r>
            <a:endParaRPr lang="en-US" dirty="0"/>
          </a:p>
        </p:txBody>
      </p:sp>
      <p:sp>
        <p:nvSpPr>
          <p:cNvPr id="48" name="Rectangle 47"/>
          <p:cNvSpPr/>
          <p:nvPr/>
        </p:nvSpPr>
        <p:spPr>
          <a:xfrm>
            <a:off x="4871914" y="4542470"/>
            <a:ext cx="344120" cy="20155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4871914" y="5088146"/>
            <a:ext cx="344120" cy="201557"/>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TextBox 49"/>
          <p:cNvSpPr txBox="1"/>
          <p:nvPr/>
        </p:nvSpPr>
        <p:spPr>
          <a:xfrm>
            <a:off x="4822787" y="3908299"/>
            <a:ext cx="450764" cy="338554"/>
          </a:xfrm>
          <a:prstGeom prst="rect">
            <a:avLst/>
          </a:prstGeom>
          <a:noFill/>
        </p:spPr>
        <p:txBody>
          <a:bodyPr wrap="none" rtlCol="0">
            <a:spAutoFit/>
          </a:bodyPr>
          <a:lstStyle/>
          <a:p>
            <a:r>
              <a:rPr lang="es-ES" sz="1600" dirty="0" smtClean="0"/>
              <a:t>s/n</a:t>
            </a:r>
            <a:endParaRPr lang="en-US" sz="1600" dirty="0"/>
          </a:p>
        </p:txBody>
      </p:sp>
      <p:sp>
        <p:nvSpPr>
          <p:cNvPr id="51" name="TextBox 50"/>
          <p:cNvSpPr txBox="1"/>
          <p:nvPr/>
        </p:nvSpPr>
        <p:spPr>
          <a:xfrm>
            <a:off x="4822787" y="4468723"/>
            <a:ext cx="450764" cy="338554"/>
          </a:xfrm>
          <a:prstGeom prst="rect">
            <a:avLst/>
          </a:prstGeom>
          <a:noFill/>
        </p:spPr>
        <p:txBody>
          <a:bodyPr wrap="none" rtlCol="0">
            <a:spAutoFit/>
          </a:bodyPr>
          <a:lstStyle/>
          <a:p>
            <a:r>
              <a:rPr lang="es-ES" sz="1600" dirty="0" smtClean="0"/>
              <a:t>s/n</a:t>
            </a:r>
            <a:endParaRPr lang="en-US" sz="1600" dirty="0"/>
          </a:p>
        </p:txBody>
      </p:sp>
      <p:sp>
        <p:nvSpPr>
          <p:cNvPr id="52" name="TextBox 51"/>
          <p:cNvSpPr txBox="1"/>
          <p:nvPr/>
        </p:nvSpPr>
        <p:spPr>
          <a:xfrm>
            <a:off x="4822750" y="5005853"/>
            <a:ext cx="450764" cy="338554"/>
          </a:xfrm>
          <a:prstGeom prst="rect">
            <a:avLst/>
          </a:prstGeom>
          <a:noFill/>
        </p:spPr>
        <p:txBody>
          <a:bodyPr wrap="none" rtlCol="0">
            <a:spAutoFit/>
          </a:bodyPr>
          <a:lstStyle/>
          <a:p>
            <a:r>
              <a:rPr lang="es-ES" sz="1600" dirty="0" smtClean="0"/>
              <a:t>s/n</a:t>
            </a:r>
            <a:endParaRPr lang="en-US" sz="1600" dirty="0"/>
          </a:p>
        </p:txBody>
      </p:sp>
      <p:pic>
        <p:nvPicPr>
          <p:cNvPr id="54" name="Picture 53" descr="14777.png"/>
          <p:cNvPicPr>
            <a:picLocks noChangeAspect="1"/>
          </p:cNvPicPr>
          <p:nvPr/>
        </p:nvPicPr>
        <p:blipFill>
          <a:blip r:embed="rId3" cstate="print"/>
          <a:stretch>
            <a:fillRect/>
          </a:stretch>
        </p:blipFill>
        <p:spPr>
          <a:xfrm>
            <a:off x="3588217" y="2872909"/>
            <a:ext cx="288000" cy="288000"/>
          </a:xfrm>
          <a:prstGeom prst="rect">
            <a:avLst/>
          </a:prstGeom>
        </p:spPr>
      </p:pic>
      <p:pic>
        <p:nvPicPr>
          <p:cNvPr id="55" name="Picture 54" descr="14777.png"/>
          <p:cNvPicPr>
            <a:picLocks noChangeAspect="1"/>
          </p:cNvPicPr>
          <p:nvPr/>
        </p:nvPicPr>
        <p:blipFill>
          <a:blip r:embed="rId3" cstate="print"/>
          <a:stretch>
            <a:fillRect/>
          </a:stretch>
        </p:blipFill>
        <p:spPr>
          <a:xfrm>
            <a:off x="3593137" y="3423505"/>
            <a:ext cx="288000" cy="288000"/>
          </a:xfrm>
          <a:prstGeom prst="rect">
            <a:avLst/>
          </a:prstGeom>
        </p:spPr>
      </p:pic>
      <p:pic>
        <p:nvPicPr>
          <p:cNvPr id="63" name="Picture 62" descr="39185.png"/>
          <p:cNvPicPr>
            <a:picLocks noChangeAspect="1"/>
          </p:cNvPicPr>
          <p:nvPr/>
        </p:nvPicPr>
        <p:blipFill>
          <a:blip r:embed="rId4" cstate="print"/>
          <a:stretch>
            <a:fillRect/>
          </a:stretch>
        </p:blipFill>
        <p:spPr>
          <a:xfrm>
            <a:off x="3564344" y="4471316"/>
            <a:ext cx="360000" cy="360000"/>
          </a:xfrm>
          <a:prstGeom prst="rect">
            <a:avLst/>
          </a:prstGeom>
        </p:spPr>
      </p:pic>
      <p:pic>
        <p:nvPicPr>
          <p:cNvPr id="64" name="Picture 63" descr="39185.png"/>
          <p:cNvPicPr>
            <a:picLocks noChangeAspect="1"/>
          </p:cNvPicPr>
          <p:nvPr/>
        </p:nvPicPr>
        <p:blipFill>
          <a:blip r:embed="rId4" cstate="print"/>
          <a:stretch>
            <a:fillRect/>
          </a:stretch>
        </p:blipFill>
        <p:spPr>
          <a:xfrm>
            <a:off x="3564344" y="5031740"/>
            <a:ext cx="360000" cy="360000"/>
          </a:xfrm>
          <a:prstGeom prst="rect">
            <a:avLst/>
          </a:prstGeom>
        </p:spPr>
      </p:pic>
      <p:pic>
        <p:nvPicPr>
          <p:cNvPr id="37" name="Picture 36" descr="14777.png"/>
          <p:cNvPicPr>
            <a:picLocks noChangeAspect="1"/>
          </p:cNvPicPr>
          <p:nvPr/>
        </p:nvPicPr>
        <p:blipFill>
          <a:blip r:embed="rId3" cstate="print"/>
          <a:stretch>
            <a:fillRect/>
          </a:stretch>
        </p:blipFill>
        <p:spPr>
          <a:xfrm>
            <a:off x="3598057" y="3988849"/>
            <a:ext cx="288000" cy="288000"/>
          </a:xfrm>
          <a:prstGeom prst="rect">
            <a:avLst/>
          </a:prstGeom>
        </p:spPr>
      </p:pic>
      <p:sp>
        <p:nvSpPr>
          <p:cNvPr id="38" name="Up Arrow 37">
            <a:hlinkClick r:id="rId5"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Curved Left Arrow 38">
            <a:hlinkClick r:id="" action="ppaction://hlinkshowjump?jump=previousslide"/>
          </p:cNvPr>
          <p:cNvSpPr/>
          <p:nvPr/>
        </p:nvSpPr>
        <p:spPr>
          <a:xfrm>
            <a:off x="5264699" y="6021288"/>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title"/>
          </p:nvPr>
        </p:nvSpPr>
        <p:spPr>
          <a:xfrm>
            <a:off x="1500166" y="500042"/>
            <a:ext cx="6786610" cy="649306"/>
          </a:xfrm>
        </p:spPr>
        <p:txBody>
          <a:bodyPr>
            <a:noAutofit/>
          </a:bodyPr>
          <a:lstStyle/>
          <a:p>
            <a:r>
              <a:rPr lang="es-ES" sz="3200" dirty="0" smtClean="0"/>
              <a:t>Resultado de la anterior evaluación</a:t>
            </a:r>
            <a:endParaRPr lang="es-ES" sz="3200" dirty="0"/>
          </a:p>
        </p:txBody>
      </p:sp>
      <p:sp>
        <p:nvSpPr>
          <p:cNvPr id="6" name="5 Marcador de texto"/>
          <p:cNvSpPr>
            <a:spLocks noGrp="1"/>
          </p:cNvSpPr>
          <p:nvPr>
            <p:ph type="body" sz="half" idx="2"/>
          </p:nvPr>
        </p:nvSpPr>
        <p:spPr>
          <a:xfrm>
            <a:off x="928662" y="2357430"/>
            <a:ext cx="3143272" cy="3429024"/>
          </a:xfrm>
        </p:spPr>
        <p:txBody>
          <a:bodyPr>
            <a:normAutofit/>
          </a:bodyPr>
          <a:lstStyle/>
          <a:p>
            <a:r>
              <a:rPr lang="es-ES" sz="2400" dirty="0" smtClean="0"/>
              <a:t>Como concluimos anteriormente y gracias a los datos justificados de los cuestionarios de la primera evaluación, nos hemos centrado en el diseño para Smartphones</a:t>
            </a:r>
            <a:endParaRPr lang="es-ES" sz="2400" dirty="0"/>
          </a:p>
        </p:txBody>
      </p:sp>
      <p:pic>
        <p:nvPicPr>
          <p:cNvPr id="2050" name="Picture 2" descr="http://icons.iconarchive.com/icons/pelfusion/long-shadow-media/512/Mobile-Smartphone-icon.png"/>
          <p:cNvPicPr>
            <a:picLocks noChangeAspect="1" noChangeArrowheads="1"/>
          </p:cNvPicPr>
          <p:nvPr/>
        </p:nvPicPr>
        <p:blipFill>
          <a:blip r:embed="rId2" cstate="print"/>
          <a:srcRect/>
          <a:stretch>
            <a:fillRect/>
          </a:stretch>
        </p:blipFill>
        <p:spPr bwMode="auto">
          <a:xfrm>
            <a:off x="4929190" y="2285992"/>
            <a:ext cx="3071834" cy="3071835"/>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643306" y="500042"/>
            <a:ext cx="1928826" cy="590546"/>
          </a:xfrm>
        </p:spPr>
        <p:txBody>
          <a:bodyPr>
            <a:normAutofit/>
          </a:bodyPr>
          <a:lstStyle/>
          <a:p>
            <a:r>
              <a:rPr lang="es-ES" sz="3200" dirty="0" smtClean="0"/>
              <a:t>Protocolo</a:t>
            </a:r>
            <a:endParaRPr lang="es-ES" sz="3200" dirty="0"/>
          </a:p>
        </p:txBody>
      </p:sp>
      <p:sp>
        <p:nvSpPr>
          <p:cNvPr id="4" name="3 Marcador de texto"/>
          <p:cNvSpPr>
            <a:spLocks noGrp="1"/>
          </p:cNvSpPr>
          <p:nvPr>
            <p:ph type="body" sz="half" idx="2"/>
          </p:nvPr>
        </p:nvSpPr>
        <p:spPr>
          <a:xfrm>
            <a:off x="857224" y="1714488"/>
            <a:ext cx="7500990" cy="4357718"/>
          </a:xfrm>
        </p:spPr>
        <p:txBody>
          <a:bodyPr>
            <a:normAutofit/>
          </a:bodyPr>
          <a:lstStyle/>
          <a:p>
            <a:pPr algn="just">
              <a:buFont typeface="Arial" pitchFamily="34" charset="0"/>
              <a:buChar char="•"/>
            </a:pPr>
            <a:r>
              <a:rPr lang="es-ES" sz="2400" dirty="0" smtClean="0"/>
              <a:t>Para la realización de la evaluación, nos hemos reunido en la casa de uno de los miembros del grupo.</a:t>
            </a:r>
          </a:p>
          <a:p>
            <a:pPr algn="just">
              <a:buFont typeface="Arial" pitchFamily="34" charset="0"/>
              <a:buChar char="•"/>
            </a:pPr>
            <a:r>
              <a:rPr lang="es-ES" sz="2400" dirty="0" smtClean="0"/>
              <a:t>Hemos contado con el apoyo de cuatro participantes, cuya edad rondaba entre los 18 y 25 años.</a:t>
            </a:r>
          </a:p>
          <a:p>
            <a:pPr algn="just">
              <a:buFont typeface="Arial" pitchFamily="34" charset="0"/>
              <a:buChar char="•"/>
            </a:pPr>
            <a:r>
              <a:rPr lang="es-ES" sz="2400" dirty="0" smtClean="0"/>
              <a:t>Establecimos los roles para la evaluación.</a:t>
            </a:r>
          </a:p>
          <a:p>
            <a:pPr algn="just">
              <a:buFont typeface="Arial" pitchFamily="34" charset="0"/>
              <a:buChar char="•"/>
            </a:pPr>
            <a:r>
              <a:rPr lang="es-ES" sz="2400" dirty="0" smtClean="0"/>
              <a:t>En primer lugar, les entregamos el cuestionario personal, y después de la observación, procedimos con el resto.</a:t>
            </a:r>
          </a:p>
          <a:p>
            <a:pPr algn="just">
              <a:buFont typeface="Arial" pitchFamily="34" charset="0"/>
              <a:buChar char="•"/>
            </a:pPr>
            <a:r>
              <a:rPr lang="es-ES" sz="2400" dirty="0" smtClean="0"/>
              <a:t>La tarea que debían completar los usuarios consistía en marcar como visto el tercer capítulo de la quinta temporada de la serie Castle</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texto"/>
          <p:cNvSpPr>
            <a:spLocks noGrp="1"/>
          </p:cNvSpPr>
          <p:nvPr>
            <p:ph type="body" sz="half" idx="2"/>
          </p:nvPr>
        </p:nvSpPr>
        <p:spPr>
          <a:xfrm>
            <a:off x="5286380" y="1857364"/>
            <a:ext cx="2786082" cy="1928825"/>
          </a:xfrm>
        </p:spPr>
        <p:txBody>
          <a:bodyPr>
            <a:normAutofit/>
          </a:bodyPr>
          <a:lstStyle/>
          <a:p>
            <a:r>
              <a:rPr lang="es-ES" sz="2400" dirty="0" smtClean="0"/>
              <a:t>Algunos ejemplos de los resultados de los test:</a:t>
            </a:r>
            <a:endParaRPr lang="es-ES" sz="2400" dirty="0"/>
          </a:p>
        </p:txBody>
      </p:sp>
      <p:pic>
        <p:nvPicPr>
          <p:cNvPr id="5" name="2 Imagen" descr="img475.jpg"/>
          <p:cNvPicPr/>
          <p:nvPr/>
        </p:nvPicPr>
        <p:blipFill>
          <a:blip r:embed="rId2" cstate="print"/>
          <a:stretch>
            <a:fillRect/>
          </a:stretch>
        </p:blipFill>
        <p:spPr>
          <a:xfrm>
            <a:off x="714348" y="214290"/>
            <a:ext cx="3857652" cy="6429396"/>
          </a:xfrm>
          <a:prstGeom prst="rect">
            <a:avLst/>
          </a:prstGeom>
        </p:spPr>
      </p:pic>
      <p:pic>
        <p:nvPicPr>
          <p:cNvPr id="6" name="Picture 3" descr="C:\Users\Sebas\Desktop\untitled.png"/>
          <p:cNvPicPr>
            <a:picLocks noChangeAspect="1" noChangeArrowheads="1"/>
          </p:cNvPicPr>
          <p:nvPr/>
        </p:nvPicPr>
        <p:blipFill>
          <a:blip r:embed="rId3" cstate="print"/>
          <a:srcRect/>
          <a:stretch>
            <a:fillRect/>
          </a:stretch>
        </p:blipFill>
        <p:spPr bwMode="auto">
          <a:xfrm>
            <a:off x="6143636" y="3500438"/>
            <a:ext cx="1132458" cy="855928"/>
          </a:xfrm>
          <a:prstGeom prst="rect">
            <a:avLst/>
          </a:prstGeom>
          <a:noFill/>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texto"/>
          <p:cNvSpPr>
            <a:spLocks noGrp="1"/>
          </p:cNvSpPr>
          <p:nvPr>
            <p:ph type="body" sz="half" idx="2"/>
          </p:nvPr>
        </p:nvSpPr>
        <p:spPr>
          <a:xfrm>
            <a:off x="500034" y="2071678"/>
            <a:ext cx="2471726" cy="1500198"/>
          </a:xfrm>
        </p:spPr>
        <p:txBody>
          <a:bodyPr>
            <a:normAutofit/>
          </a:bodyPr>
          <a:lstStyle/>
          <a:p>
            <a:r>
              <a:rPr lang="es-ES" sz="2400" dirty="0" smtClean="0"/>
              <a:t>Cuestionario de impresiones del participante </a:t>
            </a:r>
            <a:r>
              <a:rPr lang="es-ES" sz="2400" dirty="0" smtClean="0"/>
              <a:t>1</a:t>
            </a:r>
            <a:endParaRPr lang="es-ES" sz="2400" dirty="0"/>
          </a:p>
        </p:txBody>
      </p:sp>
      <p:sp>
        <p:nvSpPr>
          <p:cNvPr id="6" name="5 Flecha derecha"/>
          <p:cNvSpPr/>
          <p:nvPr/>
        </p:nvSpPr>
        <p:spPr>
          <a:xfrm>
            <a:off x="714348" y="3714752"/>
            <a:ext cx="1578476" cy="7166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8" name="7 Imagen" descr="d.bmp"/>
          <p:cNvPicPr>
            <a:picLocks noChangeAspect="1"/>
          </p:cNvPicPr>
          <p:nvPr/>
        </p:nvPicPr>
        <p:blipFill>
          <a:blip r:embed="rId2" cstate="print"/>
          <a:srcRect t="37400" r="40501" b="39500"/>
          <a:stretch>
            <a:fillRect/>
          </a:stretch>
        </p:blipFill>
        <p:spPr>
          <a:xfrm>
            <a:off x="3203848" y="1827240"/>
            <a:ext cx="5442569" cy="3185936"/>
          </a:xfrm>
          <a:prstGeom prst="rect">
            <a:avLst/>
          </a:prstGeom>
        </p:spPr>
      </p:pic>
      <p:sp>
        <p:nvSpPr>
          <p:cNvPr id="9" name="8 CuadroTexto"/>
          <p:cNvSpPr txBox="1"/>
          <p:nvPr/>
        </p:nvSpPr>
        <p:spPr>
          <a:xfrm>
            <a:off x="4716016" y="2046040"/>
            <a:ext cx="1080120" cy="230832"/>
          </a:xfrm>
          <a:prstGeom prst="rect">
            <a:avLst/>
          </a:prstGeom>
          <a:noFill/>
        </p:spPr>
        <p:txBody>
          <a:bodyPr wrap="square" rtlCol="0">
            <a:spAutoFit/>
          </a:bodyPr>
          <a:lstStyle/>
          <a:p>
            <a:r>
              <a:rPr lang="es-ES" sz="900" dirty="0" smtClean="0"/>
              <a:t>Usuario 1  </a:t>
            </a:r>
            <a:endParaRPr lang="es-ES" sz="900"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14"/>
          <p:cNvGraphicFramePr/>
          <p:nvPr/>
        </p:nvGraphicFramePr>
        <p:xfrm>
          <a:off x="285720" y="2571744"/>
          <a:ext cx="3929090" cy="2500330"/>
        </p:xfrm>
        <a:graphic>
          <a:graphicData uri="http://schemas.openxmlformats.org/drawingml/2006/chart">
            <c:chart xmlns:c="http://schemas.openxmlformats.org/drawingml/2006/chart" xmlns:r="http://schemas.openxmlformats.org/officeDocument/2006/relationships" r:id="rId2"/>
          </a:graphicData>
        </a:graphic>
      </p:graphicFrame>
      <p:sp>
        <p:nvSpPr>
          <p:cNvPr id="2052" name="Rectangle 4"/>
          <p:cNvSpPr>
            <a:spLocks noChangeArrowheads="1"/>
          </p:cNvSpPr>
          <p:nvPr/>
        </p:nvSpPr>
        <p:spPr bwMode="auto">
          <a:xfrm>
            <a:off x="785786" y="1928802"/>
            <a:ext cx="2500298" cy="5847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smtClean="0">
                <a:ln>
                  <a:noFill/>
                </a:ln>
                <a:solidFill>
                  <a:srgbClr val="585858"/>
                </a:solidFill>
                <a:effectLst/>
                <a:ea typeface="Calibri" pitchFamily="34" charset="0"/>
                <a:cs typeface="Times New Roman" pitchFamily="18" charset="0"/>
              </a:rPr>
              <a:t>Tiempo por tarea y participante</a:t>
            </a:r>
            <a:endParaRPr kumimoji="0" lang="es-ES" sz="1400" b="0" i="0" u="none" strike="noStrike" cap="none" normalizeH="0" baseline="0" dirty="0" smtClean="0">
              <a:ln>
                <a:noFill/>
              </a:ln>
              <a:solidFill>
                <a:schemeClr val="tx1"/>
              </a:solidFill>
              <a:effectLst/>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2053" name="Rectangle 5"/>
          <p:cNvSpPr>
            <a:spLocks noChangeArrowheads="1"/>
          </p:cNvSpPr>
          <p:nvPr/>
        </p:nvSpPr>
        <p:spPr bwMode="auto">
          <a:xfrm>
            <a:off x="0" y="3684588"/>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ES"/>
          </a:p>
        </p:txBody>
      </p:sp>
      <p:sp>
        <p:nvSpPr>
          <p:cNvPr id="2054" name="Rectangle 6"/>
          <p:cNvSpPr>
            <a:spLocks noChangeArrowheads="1"/>
          </p:cNvSpPr>
          <p:nvPr/>
        </p:nvSpPr>
        <p:spPr bwMode="auto">
          <a:xfrm>
            <a:off x="0" y="3684588"/>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ES" sz="1800" b="0" i="0" u="none" strike="noStrike" cap="none" normalizeH="0" baseline="0" smtClean="0">
              <a:ln>
                <a:noFill/>
              </a:ln>
              <a:solidFill>
                <a:schemeClr val="tx1"/>
              </a:solidFill>
              <a:effectLst/>
              <a:latin typeface="Arial" pitchFamily="34" charset="0"/>
              <a:cs typeface="Arial" pitchFamily="34" charset="0"/>
            </a:endParaRPr>
          </a:p>
        </p:txBody>
      </p:sp>
      <p:sp>
        <p:nvSpPr>
          <p:cNvPr id="2056" name="Rectangle 8"/>
          <p:cNvSpPr>
            <a:spLocks noChangeArrowheads="1"/>
          </p:cNvSpPr>
          <p:nvPr/>
        </p:nvSpPr>
        <p:spPr bwMode="auto">
          <a:xfrm>
            <a:off x="5000628" y="3643314"/>
            <a:ext cx="3500430" cy="5847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smtClean="0">
                <a:ln>
                  <a:noFill/>
                </a:ln>
                <a:solidFill>
                  <a:srgbClr val="585858"/>
                </a:solidFill>
                <a:effectLst/>
                <a:latin typeface="Calibri" pitchFamily="34" charset="0"/>
                <a:ea typeface="Calibri" pitchFamily="34" charset="0"/>
                <a:cs typeface="Times New Roman" pitchFamily="18" charset="0"/>
              </a:rPr>
              <a:t>Acciones elementales por tarea y participante</a:t>
            </a:r>
            <a:endParaRPr kumimoji="0" lang="es-ES"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13" name="Chart 15"/>
          <p:cNvGraphicFramePr/>
          <p:nvPr/>
        </p:nvGraphicFramePr>
        <p:xfrm>
          <a:off x="4929190" y="1357298"/>
          <a:ext cx="3643338" cy="2339334"/>
        </p:xfrm>
        <a:graphic>
          <a:graphicData uri="http://schemas.openxmlformats.org/drawingml/2006/chart">
            <c:chart xmlns:c="http://schemas.openxmlformats.org/drawingml/2006/chart" xmlns:r="http://schemas.openxmlformats.org/officeDocument/2006/relationships" r:id="rId3"/>
          </a:graphicData>
        </a:graphic>
      </p:graphicFrame>
      <p:sp>
        <p:nvSpPr>
          <p:cNvPr id="2057" name="Rectangle 9"/>
          <p:cNvSpPr>
            <a:spLocks noChangeArrowheads="1"/>
          </p:cNvSpPr>
          <p:nvPr/>
        </p:nvSpPr>
        <p:spPr bwMode="auto">
          <a:xfrm>
            <a:off x="0" y="36576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ES" sz="1800" b="0" i="0" u="none" strike="noStrike" cap="none" normalizeH="0" baseline="0" smtClean="0">
              <a:ln>
                <a:noFill/>
              </a:ln>
              <a:solidFill>
                <a:schemeClr val="tx1"/>
              </a:solidFill>
              <a:effectLst/>
              <a:latin typeface="Arial" pitchFamily="34" charset="0"/>
              <a:cs typeface="Arial" pitchFamily="34" charset="0"/>
            </a:endParaRPr>
          </a:p>
        </p:txBody>
      </p:sp>
      <p:sp>
        <p:nvSpPr>
          <p:cNvPr id="2062" name="Rectangle 14"/>
          <p:cNvSpPr>
            <a:spLocks noChangeArrowheads="1"/>
          </p:cNvSpPr>
          <p:nvPr/>
        </p:nvSpPr>
        <p:spPr bwMode="auto">
          <a:xfrm>
            <a:off x="1643042" y="5929330"/>
            <a:ext cx="3071802" cy="5847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 sz="1400" b="0" i="0" u="none" strike="noStrike" cap="none" normalizeH="0" baseline="0" dirty="0" smtClean="0">
                <a:ln>
                  <a:noFill/>
                </a:ln>
                <a:solidFill>
                  <a:srgbClr val="585858"/>
                </a:solidFill>
                <a:effectLst/>
                <a:latin typeface="Calibri" pitchFamily="34" charset="0"/>
                <a:ea typeface="Calibri" pitchFamily="34" charset="0"/>
                <a:cs typeface="Times New Roman" pitchFamily="18" charset="0"/>
              </a:rPr>
              <a:t>Nº de errores por tarea y participante</a:t>
            </a:r>
            <a:endParaRPr kumimoji="0" lang="es-ES"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19" name="Chart 16"/>
          <p:cNvGraphicFramePr/>
          <p:nvPr/>
        </p:nvGraphicFramePr>
        <p:xfrm>
          <a:off x="4929190" y="4429132"/>
          <a:ext cx="3857652" cy="2271706"/>
        </p:xfrm>
        <a:graphic>
          <a:graphicData uri="http://schemas.openxmlformats.org/drawingml/2006/chart">
            <c:chart xmlns:c="http://schemas.openxmlformats.org/drawingml/2006/chart" xmlns:r="http://schemas.openxmlformats.org/officeDocument/2006/relationships" r:id="rId4"/>
          </a:graphicData>
        </a:graphic>
      </p:graphicFrame>
      <p:sp>
        <p:nvSpPr>
          <p:cNvPr id="2063" name="Rectangle 15"/>
          <p:cNvSpPr>
            <a:spLocks noChangeArrowheads="1"/>
          </p:cNvSpPr>
          <p:nvPr/>
        </p:nvSpPr>
        <p:spPr bwMode="auto">
          <a:xfrm>
            <a:off x="0" y="36703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ES" sz="1800" b="0" i="0" u="none" strike="noStrike" cap="none" normalizeH="0" baseline="0" smtClean="0">
              <a:ln>
                <a:noFill/>
              </a:ln>
              <a:solidFill>
                <a:schemeClr val="tx1"/>
              </a:solidFill>
              <a:effectLst/>
              <a:latin typeface="Arial" pitchFamily="34" charset="0"/>
              <a:cs typeface="Arial" pitchFamily="34" charset="0"/>
            </a:endParaRPr>
          </a:p>
        </p:txBody>
      </p:sp>
      <p:sp>
        <p:nvSpPr>
          <p:cNvPr id="21" name="Rectangle 14"/>
          <p:cNvSpPr>
            <a:spLocks noChangeArrowheads="1"/>
          </p:cNvSpPr>
          <p:nvPr/>
        </p:nvSpPr>
        <p:spPr bwMode="auto">
          <a:xfrm>
            <a:off x="2428860" y="428604"/>
            <a:ext cx="4500594" cy="86177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es-ES" sz="3200" dirty="0" smtClean="0">
                <a:latin typeface="+mj-lt"/>
                <a:cs typeface="Times New Roman" pitchFamily="18" charset="0"/>
              </a:rPr>
              <a:t>Gráficos de los resultados</a:t>
            </a:r>
            <a:endParaRPr kumimoji="0" lang="es-ES" sz="3200" b="0" i="0" u="none" strike="noStrike" cap="none" normalizeH="0" baseline="0" dirty="0" smtClean="0">
              <a:ln>
                <a:noFill/>
              </a:ln>
              <a:effectLst/>
              <a:latin typeface="+mj-lt"/>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CuadroTexto"/>
          <p:cNvSpPr txBox="1"/>
          <p:nvPr/>
        </p:nvSpPr>
        <p:spPr>
          <a:xfrm>
            <a:off x="107504" y="620688"/>
            <a:ext cx="9036496" cy="1077218"/>
          </a:xfrm>
          <a:prstGeom prst="rect">
            <a:avLst/>
          </a:prstGeom>
          <a:noFill/>
        </p:spPr>
        <p:txBody>
          <a:bodyPr wrap="square" rtlCol="0">
            <a:spAutoFit/>
          </a:bodyPr>
          <a:lstStyle/>
          <a:p>
            <a:pPr algn="ctr"/>
            <a:r>
              <a:rPr lang="es-ES" sz="3200" dirty="0" smtClean="0">
                <a:latin typeface="+mj-lt"/>
              </a:rPr>
              <a:t>Evaluación heurística de accesibilidad</a:t>
            </a:r>
          </a:p>
          <a:p>
            <a:pPr algn="ctr"/>
            <a:endParaRPr lang="es-ES" sz="1400" dirty="0" smtClean="0">
              <a:latin typeface="+mj-lt"/>
            </a:endParaRPr>
          </a:p>
          <a:p>
            <a:pPr algn="ctr"/>
            <a:endParaRPr lang="es-ES" dirty="0"/>
          </a:p>
        </p:txBody>
      </p:sp>
      <p:graphicFrame>
        <p:nvGraphicFramePr>
          <p:cNvPr id="8" name="7 Tabla"/>
          <p:cNvGraphicFramePr>
            <a:graphicFrameLocks noGrp="1"/>
          </p:cNvGraphicFramePr>
          <p:nvPr/>
        </p:nvGraphicFramePr>
        <p:xfrm>
          <a:off x="611560" y="1340767"/>
          <a:ext cx="7848872" cy="4752529"/>
        </p:xfrm>
        <a:graphic>
          <a:graphicData uri="http://schemas.openxmlformats.org/drawingml/2006/table">
            <a:tbl>
              <a:tblPr firstRow="1" bandRow="1">
                <a:tableStyleId>{5C22544A-7EE6-4342-B048-85BDC9FD1C3A}</a:tableStyleId>
              </a:tblPr>
              <a:tblGrid>
                <a:gridCol w="1598845"/>
                <a:gridCol w="1816868"/>
                <a:gridCol w="2470941"/>
                <a:gridCol w="1962218"/>
              </a:tblGrid>
              <a:tr h="525660">
                <a:tc>
                  <a:txBody>
                    <a:bodyPr/>
                    <a:lstStyle/>
                    <a:p>
                      <a:pPr algn="ctr"/>
                      <a:r>
                        <a:rPr lang="es-ES" dirty="0" smtClean="0"/>
                        <a:t>Heurística</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 dirty="0" smtClean="0"/>
                        <a:t>Valor</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 dirty="0" smtClean="0"/>
                        <a:t>Explicación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 dirty="0" smtClean="0"/>
                        <a:t>Mejoras</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1220201">
                <a:tc>
                  <a:txBody>
                    <a:bodyPr/>
                    <a:lstStyle/>
                    <a:p>
                      <a:pPr algn="ctr"/>
                      <a:endParaRPr lang="es-ES_tradnl" sz="1800" b="1" kern="1200" dirty="0" smtClean="0"/>
                    </a:p>
                    <a:p>
                      <a:pPr algn="ctr"/>
                      <a:r>
                        <a:rPr lang="es-ES_tradnl" sz="1800" b="1" kern="1200" dirty="0" smtClean="0"/>
                        <a:t>Alternativas</a:t>
                      </a:r>
                      <a:endParaRPr lang="es-ES" sz="1800" b="1" kern="1200" dirty="0" smtClean="0"/>
                    </a:p>
                    <a:p>
                      <a:pPr algn="ctr"/>
                      <a:r>
                        <a:rPr lang="es-ES_tradnl" sz="1800" b="1" kern="1200" dirty="0" smtClean="0"/>
                        <a:t>textuales</a:t>
                      </a:r>
                      <a:endParaRPr lang="es-ES" sz="1800" b="1" kern="1200" dirty="0" smtClean="0"/>
                    </a:p>
                    <a:p>
                      <a:pPr algn="ctr"/>
                      <a:endParaRPr lang="es-E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 sz="1800" kern="1200" dirty="0" smtClean="0"/>
                    </a:p>
                    <a:p>
                      <a:pPr algn="ctr"/>
                      <a:r>
                        <a:rPr lang="es-ES" sz="1800" kern="1200" dirty="0" smtClean="0"/>
                        <a:t>Depende de la</a:t>
                      </a:r>
                    </a:p>
                    <a:p>
                      <a:pPr algn="ctr"/>
                      <a:r>
                        <a:rPr lang="es-ES" sz="1800" kern="1200" dirty="0" smtClean="0"/>
                        <a:t>implementación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 sz="1200" kern="1200" dirty="0" smtClean="0"/>
                    </a:p>
                    <a:p>
                      <a:pPr algn="ctr"/>
                      <a:r>
                        <a:rPr lang="es-ES" sz="1200" kern="1200" dirty="0" smtClean="0"/>
                        <a:t>Depende de si se le añaden  alternativas textuales  para todo contenido no textual.</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 sz="1200" kern="1200" dirty="0" smtClean="0"/>
                    </a:p>
                    <a:p>
                      <a:pPr algn="ctr"/>
                      <a:r>
                        <a:rPr lang="es-ES" sz="1200" kern="1200" dirty="0" smtClean="0"/>
                        <a:t>Opción de textos                     ampliados, braille, voz,   símbolos, mapas, gráficas, lenguaje más simple…</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990444">
                <a:tc>
                  <a:txBody>
                    <a:bodyPr/>
                    <a:lstStyle/>
                    <a:p>
                      <a:pPr algn="ctr"/>
                      <a:r>
                        <a:rPr lang="es-ES" sz="1800" b="1" kern="1200" dirty="0" smtClean="0"/>
                        <a:t>Medios dependientes del tiempo</a:t>
                      </a:r>
                      <a:endParaRPr lang="es-E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800" kern="1200" dirty="0" smtClean="0"/>
                    </a:p>
                    <a:p>
                      <a:pPr algn="ctr"/>
                      <a:r>
                        <a:rPr lang="es-ES_tradnl" sz="1800" kern="1200" dirty="0" smtClean="0"/>
                        <a:t>No aplicable</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200" kern="1200" dirty="0" smtClean="0"/>
                    </a:p>
                    <a:p>
                      <a:pPr algn="ctr"/>
                      <a:r>
                        <a:rPr lang="es-ES_tradnl" sz="1200" kern="1200" dirty="0" smtClean="0"/>
                        <a:t>No hay ningún medio dependiente del medio en nuestro prototipo.</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_tradnl" sz="1200" kern="1200" dirty="0" smtClean="0"/>
                        <a:t>Si lo hubiera, incluir   transcripciones de audio, subtítulos y audio descripción en vídeos.</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948328">
                <a:tc>
                  <a:txBody>
                    <a:bodyPr/>
                    <a:lstStyle/>
                    <a:p>
                      <a:pPr algn="ctr"/>
                      <a:endParaRPr lang="es-ES_tradnl" sz="1800" b="1" kern="1200" dirty="0" smtClean="0"/>
                    </a:p>
                    <a:p>
                      <a:pPr algn="ctr"/>
                      <a:r>
                        <a:rPr lang="es-ES_tradnl" sz="1800" b="1" kern="1200" dirty="0" smtClean="0"/>
                        <a:t>Adaptable</a:t>
                      </a:r>
                      <a:endParaRPr lang="es-E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800" kern="1200" dirty="0" smtClean="0"/>
                    </a:p>
                    <a:p>
                      <a:pPr algn="ctr"/>
                      <a:r>
                        <a:rPr lang="es-ES_tradnl" sz="1800" kern="1200" dirty="0" smtClean="0"/>
                        <a:t>No aplicable</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_tradnl" sz="1200" kern="1200" dirty="0" smtClean="0"/>
                        <a:t>La interfaz de nuestro prototipo               es bastante simple y tiene poca información, por lo que no hace falta una disposición más simple.</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_tradnl" sz="1200" kern="1200" dirty="0" smtClean="0"/>
                        <a:t>Crear una interfaz mucho más simple sin perder información y estructura.</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1067896">
                <a:tc>
                  <a:txBody>
                    <a:bodyPr/>
                    <a:lstStyle/>
                    <a:p>
                      <a:pPr algn="ctr"/>
                      <a:endParaRPr lang="es-ES_tradnl" sz="1800" b="1" kern="1200" dirty="0" smtClean="0"/>
                    </a:p>
                    <a:p>
                      <a:pPr algn="ctr"/>
                      <a:r>
                        <a:rPr lang="es-ES_tradnl" sz="1800" b="1" kern="1200" dirty="0" smtClean="0"/>
                        <a:t>Distinguible</a:t>
                      </a:r>
                      <a:endParaRPr lang="es-ES"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800" kern="1200" dirty="0" smtClean="0"/>
                    </a:p>
                    <a:p>
                      <a:pPr algn="ctr"/>
                      <a:r>
                        <a:rPr lang="es-ES_tradnl" sz="1800" kern="1200" dirty="0" smtClean="0"/>
                        <a:t>Bien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_tradnl" sz="1200" kern="1200" dirty="0" smtClean="0"/>
                        <a:t>El contenido se distingue claramente, la información no depende del color y existe un buen contraste entre los colores del primer plano y los del fondo.</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200" kern="1200" dirty="0" smtClean="0"/>
                    </a:p>
                    <a:p>
                      <a:pPr algn="ctr"/>
                      <a:r>
                        <a:rPr lang="es-ES_tradnl" sz="1200" kern="1200" dirty="0" smtClean="0"/>
                        <a:t>En caso de que hubiera, proporcionar control sobre la reproducción de sonidos.</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bl>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500034" y="500042"/>
            <a:ext cx="8329642" cy="720744"/>
          </a:xfrm>
        </p:spPr>
        <p:txBody>
          <a:bodyPr>
            <a:normAutofit/>
          </a:bodyPr>
          <a:lstStyle/>
          <a:p>
            <a:r>
              <a:rPr lang="es-ES" sz="3200" dirty="0" smtClean="0"/>
              <a:t>Esquema diseño de los contextos de interacción</a:t>
            </a:r>
            <a:endParaRPr lang="es-ES" sz="3200" dirty="0"/>
          </a:p>
        </p:txBody>
      </p:sp>
      <p:sp>
        <p:nvSpPr>
          <p:cNvPr id="16386" name="Text Box 2"/>
          <p:cNvSpPr txBox="1">
            <a:spLocks noChangeArrowheads="1"/>
          </p:cNvSpPr>
          <p:nvPr/>
        </p:nvSpPr>
        <p:spPr bwMode="auto">
          <a:xfrm>
            <a:off x="1500166" y="2214554"/>
            <a:ext cx="2419350" cy="1071571"/>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s-ES" sz="1100" b="0" i="0" u="none" strike="noStrike" cap="none" normalizeH="0" baseline="0" dirty="0" smtClean="0">
                <a:ln>
                  <a:noFill/>
                </a:ln>
                <a:solidFill>
                  <a:schemeClr val="tx1"/>
                </a:solidFill>
                <a:effectLst/>
                <a:latin typeface="Calibri" pitchFamily="34" charset="0"/>
                <a:cs typeface="Arial" pitchFamily="34" charset="0"/>
              </a:rPr>
              <a:t>  </a:t>
            </a:r>
          </a:p>
          <a:p>
            <a:pPr marL="0" marR="0" lvl="0" indent="0" algn="ctr" defTabSz="914400" rtl="0" eaLnBrk="1" fontAlgn="base" latinLnBrk="0" hangingPunct="1">
              <a:lnSpc>
                <a:spcPct val="100000"/>
              </a:lnSpc>
              <a:spcBef>
                <a:spcPct val="0"/>
              </a:spcBef>
              <a:spcAft>
                <a:spcPts val="1000"/>
              </a:spcAft>
              <a:buClrTx/>
              <a:buSzTx/>
              <a:buFontTx/>
              <a:buNone/>
              <a:tabLst/>
            </a:pPr>
            <a:r>
              <a:rPr kumimoji="0" lang="es-ES" sz="1100" b="0" i="0" u="none" strike="noStrike" cap="none" normalizeH="0" baseline="0" dirty="0" smtClean="0">
                <a:ln>
                  <a:noFill/>
                </a:ln>
                <a:solidFill>
                  <a:schemeClr val="tx1"/>
                </a:solidFill>
                <a:effectLst/>
                <a:latin typeface="Calibri" pitchFamily="34" charset="0"/>
                <a:cs typeface="Arial" pitchFamily="34" charset="0"/>
              </a:rPr>
              <a:t> Contenido inaccesible hasta    	 rellenar el Pop Up</a:t>
            </a:r>
            <a:endParaRPr kumimoji="0" lang="es-E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6387" name="Text Box 3"/>
          <p:cNvSpPr txBox="1">
            <a:spLocks noChangeArrowheads="1"/>
          </p:cNvSpPr>
          <p:nvPr/>
        </p:nvSpPr>
        <p:spPr bwMode="auto">
          <a:xfrm>
            <a:off x="1500166" y="3286125"/>
            <a:ext cx="2428892" cy="928694"/>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s-ES" sz="1100" b="0" i="0" u="none" strike="noStrike" cap="none" normalizeH="0" baseline="0" dirty="0" smtClean="0">
                <a:ln>
                  <a:noFill/>
                </a:ln>
                <a:solidFill>
                  <a:schemeClr val="tx1"/>
                </a:solidFill>
                <a:effectLst/>
                <a:latin typeface="Calibri" pitchFamily="34" charset="0"/>
                <a:cs typeface="Arial" pitchFamily="34" charset="0"/>
              </a:rPr>
              <a:t>  </a:t>
            </a:r>
          </a:p>
          <a:p>
            <a:pPr marL="0" marR="0" lvl="0" indent="0" algn="ctr" defTabSz="914400" rtl="0" eaLnBrk="1" fontAlgn="base" latinLnBrk="0" hangingPunct="1">
              <a:lnSpc>
                <a:spcPct val="100000"/>
              </a:lnSpc>
              <a:spcBef>
                <a:spcPct val="0"/>
              </a:spcBef>
              <a:spcAft>
                <a:spcPts val="1000"/>
              </a:spcAft>
              <a:buClrTx/>
              <a:buSzTx/>
              <a:buFontTx/>
              <a:buNone/>
              <a:tabLst/>
            </a:pPr>
            <a:r>
              <a:rPr kumimoji="0" lang="es-ES" sz="1100" b="0" i="0" u="none" strike="noStrike" cap="none" normalizeH="0" baseline="0" dirty="0" smtClean="0">
                <a:ln>
                  <a:noFill/>
                </a:ln>
                <a:solidFill>
                  <a:schemeClr val="tx1"/>
                </a:solidFill>
                <a:effectLst/>
                <a:latin typeface="Calibri" pitchFamily="34" charset="0"/>
                <a:cs typeface="Arial" pitchFamily="34" charset="0"/>
              </a:rPr>
              <a:t> Pop</a:t>
            </a:r>
            <a:r>
              <a:rPr kumimoji="0" lang="es-ES" sz="1100" b="0" i="0" u="none" strike="noStrike" cap="none" normalizeH="0" dirty="0" smtClean="0">
                <a:ln>
                  <a:noFill/>
                </a:ln>
                <a:solidFill>
                  <a:schemeClr val="tx1"/>
                </a:solidFill>
                <a:effectLst/>
                <a:latin typeface="Calibri" pitchFamily="34" charset="0"/>
                <a:cs typeface="Arial" pitchFamily="34" charset="0"/>
              </a:rPr>
              <a:t> Up que debe ser completado</a:t>
            </a:r>
            <a:endParaRPr kumimoji="0" lang="es-E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3" name="12 CuadroTexto"/>
          <p:cNvSpPr txBox="1"/>
          <p:nvPr/>
        </p:nvSpPr>
        <p:spPr>
          <a:xfrm>
            <a:off x="1500166" y="4214818"/>
            <a:ext cx="2428892" cy="836126"/>
          </a:xfrm>
          <a:prstGeom prst="rect">
            <a:avLst/>
          </a:prstGeom>
          <a:noFill/>
          <a:ln>
            <a:solidFill>
              <a:schemeClr val="tx1"/>
            </a:solidFill>
          </a:ln>
        </p:spPr>
        <p:txBody>
          <a:bodyPr wrap="square" rtlCol="0">
            <a:spAutoFit/>
          </a:bodyPr>
          <a:lstStyle/>
          <a:p>
            <a:pPr lvl="0" algn="ctr" fontAlgn="base">
              <a:spcBef>
                <a:spcPct val="0"/>
              </a:spcBef>
              <a:spcAft>
                <a:spcPts val="1000"/>
              </a:spcAft>
            </a:pPr>
            <a:r>
              <a:rPr lang="es-ES" dirty="0" smtClean="0">
                <a:latin typeface="Calibri" pitchFamily="34" charset="0"/>
                <a:cs typeface="Arial" pitchFamily="34" charset="0"/>
              </a:rPr>
              <a:t> </a:t>
            </a:r>
            <a:r>
              <a:rPr lang="es-ES" sz="1100" dirty="0" smtClean="0">
                <a:latin typeface="Calibri" pitchFamily="34" charset="0"/>
                <a:cs typeface="Arial" pitchFamily="34" charset="0"/>
              </a:rPr>
              <a:t>Contenido inaccesible hasta    	 rellenar el Pop Up</a:t>
            </a:r>
          </a:p>
          <a:p>
            <a:pPr lvl="0" algn="ctr" fontAlgn="base">
              <a:spcBef>
                <a:spcPct val="0"/>
              </a:spcBef>
              <a:spcAft>
                <a:spcPts val="1000"/>
              </a:spcAft>
            </a:pPr>
            <a:endParaRPr lang="es-ES" sz="1100" dirty="0" smtClean="0">
              <a:latin typeface="Arial" pitchFamily="34" charset="0"/>
              <a:cs typeface="Arial" pitchFamily="34" charset="0"/>
            </a:endParaRPr>
          </a:p>
        </p:txBody>
      </p:sp>
      <p:sp>
        <p:nvSpPr>
          <p:cNvPr id="16389" name="Rectangle 5"/>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ES" sz="1800" b="0" i="0" u="none" strike="noStrike" cap="none" normalizeH="0" baseline="0" smtClean="0">
              <a:ln>
                <a:noFill/>
              </a:ln>
              <a:solidFill>
                <a:schemeClr val="tx1"/>
              </a:solidFill>
              <a:effectLst/>
              <a:latin typeface="Arial" pitchFamily="34" charset="0"/>
              <a:cs typeface="Arial" pitchFamily="34" charset="0"/>
            </a:endParaRPr>
          </a:p>
        </p:txBody>
      </p:sp>
      <p:sp>
        <p:nvSpPr>
          <p:cNvPr id="16388" name="Text Box 4"/>
          <p:cNvSpPr txBox="1">
            <a:spLocks noChangeArrowheads="1"/>
          </p:cNvSpPr>
          <p:nvPr/>
        </p:nvSpPr>
        <p:spPr bwMode="auto">
          <a:xfrm>
            <a:off x="4857752" y="3286125"/>
            <a:ext cx="2928958" cy="1714512"/>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s-ES_tradnl" sz="11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s-ES"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defTabSz="914400" rtl="0" eaLnBrk="0" fontAlgn="base" latinLnBrk="0" hangingPunct="0">
              <a:lnSpc>
                <a:spcPct val="100000"/>
              </a:lnSpc>
              <a:spcBef>
                <a:spcPct val="0"/>
              </a:spcBef>
              <a:spcAft>
                <a:spcPct val="0"/>
              </a:spcAft>
              <a:buClrTx/>
              <a:buSzTx/>
              <a:buFontTx/>
              <a:buNone/>
              <a:tabLst/>
            </a:pPr>
            <a:r>
              <a:rPr kumimoji="0" lang="es-ES_tradnl" sz="11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Contenido     </a:t>
            </a:r>
            <a:endParaRPr kumimoji="0" lang="es-ES"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_tradnl" sz="11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s-ES_tradnl"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6390" name="Rectangle 6"/>
          <p:cNvSpPr>
            <a:spLocks noChangeArrowheads="1"/>
          </p:cNvSpPr>
          <p:nvPr/>
        </p:nvSpPr>
        <p:spPr bwMode="auto">
          <a:xfrm>
            <a:off x="0" y="4572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ES" sz="1800" b="0" i="0" u="none" strike="noStrike" cap="none" normalizeH="0" baseline="0" smtClean="0">
              <a:ln>
                <a:noFill/>
              </a:ln>
              <a:solidFill>
                <a:schemeClr val="tx1"/>
              </a:solidFill>
              <a:effectLst/>
              <a:latin typeface="Arial" pitchFamily="34" charset="0"/>
              <a:cs typeface="Arial" pitchFamily="34" charset="0"/>
            </a:endParaRPr>
          </a:p>
        </p:txBody>
      </p:sp>
      <p:sp>
        <p:nvSpPr>
          <p:cNvPr id="16392" name="Rectangle 8"/>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ES" sz="1800" b="0" i="0" u="none" strike="noStrike" cap="none" normalizeH="0" baseline="0" smtClean="0">
              <a:ln>
                <a:noFill/>
              </a:ln>
              <a:solidFill>
                <a:schemeClr val="tx1"/>
              </a:solidFill>
              <a:effectLst/>
              <a:latin typeface="Arial" pitchFamily="34" charset="0"/>
              <a:cs typeface="Arial" pitchFamily="34" charset="0"/>
            </a:endParaRPr>
          </a:p>
        </p:txBody>
      </p:sp>
      <p:sp>
        <p:nvSpPr>
          <p:cNvPr id="16391" name="Text Box 7"/>
          <p:cNvSpPr txBox="1">
            <a:spLocks noChangeArrowheads="1"/>
          </p:cNvSpPr>
          <p:nvPr/>
        </p:nvSpPr>
        <p:spPr bwMode="auto">
          <a:xfrm>
            <a:off x="4857752" y="2786058"/>
            <a:ext cx="1428760" cy="488961"/>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lvl="0" fontAlgn="base">
              <a:spcBef>
                <a:spcPct val="0"/>
              </a:spcBef>
              <a:spcAft>
                <a:spcPct val="0"/>
              </a:spcAft>
            </a:pPr>
            <a:endParaRPr lang="es-ES_tradnl" sz="1100" dirty="0" smtClean="0">
              <a:latin typeface="Calibri" pitchFamily="34" charset="0"/>
              <a:ea typeface="Calibri" pitchFamily="34" charset="0"/>
              <a:cs typeface="Times New Roman" pitchFamily="18" charset="0"/>
            </a:endParaRPr>
          </a:p>
          <a:p>
            <a:pPr lvl="0" algn="ctr" fontAlgn="base">
              <a:spcBef>
                <a:spcPct val="0"/>
              </a:spcBef>
              <a:spcAft>
                <a:spcPct val="0"/>
              </a:spcAft>
            </a:pPr>
            <a:r>
              <a:rPr lang="es-ES_tradnl" sz="1100" dirty="0" smtClean="0">
                <a:latin typeface="Calibri" pitchFamily="34" charset="0"/>
                <a:ea typeface="Calibri" pitchFamily="34" charset="0"/>
                <a:cs typeface="Times New Roman" pitchFamily="18" charset="0"/>
              </a:rPr>
              <a:t>Logotipo </a:t>
            </a:r>
            <a:endParaRPr kumimoji="0" lang="es-ES_tradnl"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6393" name="Rectangle 9"/>
          <p:cNvSpPr>
            <a:spLocks noChangeArrowheads="1"/>
          </p:cNvSpPr>
          <p:nvPr/>
        </p:nvSpPr>
        <p:spPr bwMode="auto">
          <a:xfrm>
            <a:off x="0" y="4572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ES" sz="1800" b="0" i="0" u="none" strike="noStrike" cap="none" normalizeH="0" baseline="0" smtClean="0">
              <a:ln>
                <a:noFill/>
              </a:ln>
              <a:solidFill>
                <a:schemeClr val="tx1"/>
              </a:solidFill>
              <a:effectLst/>
              <a:latin typeface="Arial" pitchFamily="34" charset="0"/>
              <a:cs typeface="Arial" pitchFamily="34" charset="0"/>
            </a:endParaRPr>
          </a:p>
        </p:txBody>
      </p:sp>
      <p:sp>
        <p:nvSpPr>
          <p:cNvPr id="21" name="Text Box 7"/>
          <p:cNvSpPr txBox="1">
            <a:spLocks noChangeArrowheads="1"/>
          </p:cNvSpPr>
          <p:nvPr/>
        </p:nvSpPr>
        <p:spPr bwMode="auto">
          <a:xfrm>
            <a:off x="6286512" y="2786058"/>
            <a:ext cx="1500198" cy="488961"/>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lvl="0" fontAlgn="base">
              <a:spcBef>
                <a:spcPct val="0"/>
              </a:spcBef>
              <a:spcAft>
                <a:spcPct val="0"/>
              </a:spcAft>
            </a:pPr>
            <a:endParaRPr lang="es-ES_tradnl" sz="1100" dirty="0" smtClean="0">
              <a:latin typeface="Calibri" pitchFamily="34" charset="0"/>
              <a:ea typeface="Calibri" pitchFamily="34" charset="0"/>
              <a:cs typeface="Times New Roman" pitchFamily="18" charset="0"/>
            </a:endParaRPr>
          </a:p>
          <a:p>
            <a:pPr lvl="0" algn="ctr" fontAlgn="base">
              <a:spcBef>
                <a:spcPct val="0"/>
              </a:spcBef>
              <a:spcAft>
                <a:spcPct val="0"/>
              </a:spcAft>
            </a:pPr>
            <a:r>
              <a:rPr lang="es-ES_tradnl" sz="1100" dirty="0" smtClean="0">
                <a:latin typeface="Calibri" pitchFamily="34" charset="0"/>
                <a:ea typeface="Calibri" pitchFamily="34" charset="0"/>
                <a:cs typeface="Times New Roman" pitchFamily="18" charset="0"/>
              </a:rPr>
              <a:t>Buscador</a:t>
            </a:r>
            <a:endParaRPr kumimoji="0" lang="es-ES_tradnl"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22" name="21 CuadroTexto"/>
          <p:cNvSpPr txBox="1"/>
          <p:nvPr/>
        </p:nvSpPr>
        <p:spPr>
          <a:xfrm>
            <a:off x="2143108" y="5572140"/>
            <a:ext cx="1071570" cy="369332"/>
          </a:xfrm>
          <a:prstGeom prst="rect">
            <a:avLst/>
          </a:prstGeom>
          <a:noFill/>
        </p:spPr>
        <p:txBody>
          <a:bodyPr wrap="square" rtlCol="0">
            <a:spAutoFit/>
          </a:bodyPr>
          <a:lstStyle/>
          <a:p>
            <a:r>
              <a:rPr lang="es-ES" dirty="0" smtClean="0">
                <a:solidFill>
                  <a:schemeClr val="tx2"/>
                </a:solidFill>
              </a:rPr>
              <a:t>USUARIO</a:t>
            </a:r>
            <a:endParaRPr lang="es-ES" dirty="0">
              <a:solidFill>
                <a:schemeClr val="tx2"/>
              </a:solidFill>
            </a:endParaRPr>
          </a:p>
        </p:txBody>
      </p:sp>
      <p:sp>
        <p:nvSpPr>
          <p:cNvPr id="23" name="22 CuadroTexto"/>
          <p:cNvSpPr txBox="1"/>
          <p:nvPr/>
        </p:nvSpPr>
        <p:spPr>
          <a:xfrm>
            <a:off x="5786446" y="5572140"/>
            <a:ext cx="1428760" cy="369332"/>
          </a:xfrm>
          <a:prstGeom prst="rect">
            <a:avLst/>
          </a:prstGeom>
          <a:noFill/>
        </p:spPr>
        <p:txBody>
          <a:bodyPr wrap="square" rtlCol="0">
            <a:spAutoFit/>
          </a:bodyPr>
          <a:lstStyle/>
          <a:p>
            <a:r>
              <a:rPr lang="es-ES" dirty="0" smtClean="0">
                <a:solidFill>
                  <a:schemeClr val="tx2"/>
                </a:solidFill>
              </a:rPr>
              <a:t>MENU INICIO</a:t>
            </a:r>
            <a:endParaRPr lang="es-ES" dirty="0">
              <a:solidFill>
                <a:schemeClr val="tx2"/>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CuadroTexto"/>
          <p:cNvSpPr txBox="1"/>
          <p:nvPr/>
        </p:nvSpPr>
        <p:spPr>
          <a:xfrm>
            <a:off x="107504" y="620688"/>
            <a:ext cx="9036496" cy="1077218"/>
          </a:xfrm>
          <a:prstGeom prst="rect">
            <a:avLst/>
          </a:prstGeom>
          <a:noFill/>
        </p:spPr>
        <p:txBody>
          <a:bodyPr wrap="square" rtlCol="0">
            <a:spAutoFit/>
          </a:bodyPr>
          <a:lstStyle/>
          <a:p>
            <a:pPr algn="ctr"/>
            <a:r>
              <a:rPr lang="es-ES" sz="3200" dirty="0" smtClean="0">
                <a:latin typeface="+mj-lt"/>
              </a:rPr>
              <a:t>Evaluación heurística de accesibilidad</a:t>
            </a:r>
          </a:p>
          <a:p>
            <a:pPr algn="ctr"/>
            <a:endParaRPr lang="es-ES" sz="1400" dirty="0" smtClean="0">
              <a:latin typeface="+mj-lt"/>
            </a:endParaRPr>
          </a:p>
          <a:p>
            <a:pPr algn="ctr"/>
            <a:endParaRPr lang="es-ES" dirty="0"/>
          </a:p>
        </p:txBody>
      </p:sp>
      <p:graphicFrame>
        <p:nvGraphicFramePr>
          <p:cNvPr id="8" name="7 Tabla"/>
          <p:cNvGraphicFramePr>
            <a:graphicFrameLocks noGrp="1"/>
          </p:cNvGraphicFramePr>
          <p:nvPr/>
        </p:nvGraphicFramePr>
        <p:xfrm>
          <a:off x="539552" y="1397000"/>
          <a:ext cx="7920880" cy="4674164"/>
        </p:xfrm>
        <a:graphic>
          <a:graphicData uri="http://schemas.openxmlformats.org/drawingml/2006/table">
            <a:tbl>
              <a:tblPr firstRow="1" bandRow="1">
                <a:tableStyleId>{5C22544A-7EE6-4342-B048-85BDC9FD1C3A}</a:tableStyleId>
              </a:tblPr>
              <a:tblGrid>
                <a:gridCol w="1584176"/>
                <a:gridCol w="1872208"/>
                <a:gridCol w="2484276"/>
                <a:gridCol w="1980220"/>
              </a:tblGrid>
              <a:tr h="519832">
                <a:tc>
                  <a:txBody>
                    <a:bodyPr/>
                    <a:lstStyle/>
                    <a:p>
                      <a:pPr algn="ctr"/>
                      <a:r>
                        <a:rPr lang="es-ES" dirty="0" smtClean="0"/>
                        <a:t>Heurística</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 dirty="0" smtClean="0"/>
                        <a:t>Valor</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 dirty="0" smtClean="0"/>
                        <a:t>Explicación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 dirty="0" smtClean="0"/>
                        <a:t>Mejoras</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1038583">
                <a:tc>
                  <a:txBody>
                    <a:bodyPr/>
                    <a:lstStyle/>
                    <a:p>
                      <a:pPr algn="ctr"/>
                      <a:endParaRPr lang="es-ES_tradnl" sz="1800" b="1" kern="1200" dirty="0" smtClean="0">
                        <a:solidFill>
                          <a:schemeClr val="dk1"/>
                        </a:solidFill>
                        <a:latin typeface="+mn-lt"/>
                        <a:ea typeface="+mn-ea"/>
                        <a:cs typeface="+mn-cs"/>
                      </a:endParaRPr>
                    </a:p>
                    <a:p>
                      <a:pPr algn="ctr"/>
                      <a:r>
                        <a:rPr lang="es-ES_tradnl" sz="1800" b="1" kern="1200" dirty="0" smtClean="0">
                          <a:solidFill>
                            <a:schemeClr val="dk1"/>
                          </a:solidFill>
                          <a:latin typeface="+mn-lt"/>
                          <a:ea typeface="+mn-ea"/>
                          <a:cs typeface="+mn-cs"/>
                        </a:rPr>
                        <a:t>Accesible por teclado</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 sz="1800" kern="1200" dirty="0" smtClean="0">
                        <a:solidFill>
                          <a:schemeClr val="dk1"/>
                        </a:solidFill>
                        <a:latin typeface="+mn-lt"/>
                        <a:ea typeface="+mn-ea"/>
                        <a:cs typeface="+mn-cs"/>
                      </a:endParaRPr>
                    </a:p>
                    <a:p>
                      <a:pPr algn="ctr"/>
                      <a:r>
                        <a:rPr lang="es-ES" sz="1800" kern="1200" dirty="0" smtClean="0">
                          <a:solidFill>
                            <a:schemeClr val="dk1"/>
                          </a:solidFill>
                          <a:latin typeface="+mn-lt"/>
                          <a:ea typeface="+mn-ea"/>
                          <a:cs typeface="+mn-cs"/>
                        </a:rPr>
                        <a:t>Depende de la</a:t>
                      </a:r>
                    </a:p>
                    <a:p>
                      <a:pPr algn="ctr"/>
                      <a:r>
                        <a:rPr lang="es-ES" sz="1800" kern="1200" dirty="0" smtClean="0">
                          <a:solidFill>
                            <a:schemeClr val="dk1"/>
                          </a:solidFill>
                          <a:latin typeface="+mn-lt"/>
                          <a:ea typeface="+mn-ea"/>
                          <a:cs typeface="+mn-cs"/>
                        </a:rPr>
                        <a:t>implementación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200" kern="1200" dirty="0" smtClean="0">
                        <a:solidFill>
                          <a:schemeClr val="dk1"/>
                        </a:solidFill>
                        <a:latin typeface="+mn-lt"/>
                        <a:ea typeface="+mn-ea"/>
                        <a:cs typeface="+mn-cs"/>
                      </a:endParaRPr>
                    </a:p>
                    <a:p>
                      <a:pPr algn="ctr"/>
                      <a:r>
                        <a:rPr lang="es-ES_tradnl" sz="1200" kern="1200" dirty="0" smtClean="0">
                          <a:solidFill>
                            <a:schemeClr val="dk1"/>
                          </a:solidFill>
                          <a:latin typeface="+mn-lt"/>
                          <a:ea typeface="+mn-ea"/>
                          <a:cs typeface="+mn-cs"/>
                        </a:rPr>
                        <a:t>Depende de si al implementarlo el acceso a toda funcionalidad no depende todo de la pantalla.</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200" kern="1200" dirty="0" smtClean="0">
                        <a:solidFill>
                          <a:schemeClr val="dk1"/>
                        </a:solidFill>
                        <a:latin typeface="+mn-lt"/>
                        <a:ea typeface="+mn-ea"/>
                        <a:cs typeface="+mn-cs"/>
                      </a:endParaRPr>
                    </a:p>
                    <a:p>
                      <a:pPr algn="ctr"/>
                      <a:r>
                        <a:rPr lang="es-ES_tradnl" sz="1200" kern="1200" dirty="0" smtClean="0">
                          <a:solidFill>
                            <a:schemeClr val="dk1"/>
                          </a:solidFill>
                          <a:latin typeface="+mn-lt"/>
                          <a:ea typeface="+mn-ea"/>
                          <a:cs typeface="+mn-cs"/>
                        </a:rPr>
                        <a:t>Permitir al usuario moverse por la aplicación mediante teclado y pantalla.</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1038583">
                <a:tc>
                  <a:txBody>
                    <a:bodyPr/>
                    <a:lstStyle/>
                    <a:p>
                      <a:pPr algn="ctr"/>
                      <a:endParaRPr lang="es-ES_tradnl" sz="1800" b="1" kern="1200" dirty="0" smtClean="0">
                        <a:solidFill>
                          <a:schemeClr val="dk1"/>
                        </a:solidFill>
                        <a:latin typeface="+mn-lt"/>
                        <a:ea typeface="+mn-ea"/>
                        <a:cs typeface="+mn-cs"/>
                      </a:endParaRPr>
                    </a:p>
                    <a:p>
                      <a:pPr algn="ctr"/>
                      <a:r>
                        <a:rPr lang="es-ES_tradnl" sz="1800" b="1" kern="1200" dirty="0" smtClean="0">
                          <a:solidFill>
                            <a:schemeClr val="dk1"/>
                          </a:solidFill>
                          <a:latin typeface="+mn-lt"/>
                          <a:ea typeface="+mn-ea"/>
                          <a:cs typeface="+mn-cs"/>
                        </a:rPr>
                        <a:t>Tiempo suficiente</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800" kern="1200" dirty="0" smtClean="0">
                        <a:solidFill>
                          <a:schemeClr val="dk1"/>
                        </a:solidFill>
                        <a:latin typeface="+mn-lt"/>
                        <a:ea typeface="+mn-ea"/>
                        <a:cs typeface="+mn-cs"/>
                      </a:endParaRPr>
                    </a:p>
                    <a:p>
                      <a:pPr algn="ctr"/>
                      <a:r>
                        <a:rPr lang="es-ES_tradnl" sz="1800" kern="1200" dirty="0" smtClean="0">
                          <a:solidFill>
                            <a:schemeClr val="dk1"/>
                          </a:solidFill>
                          <a:latin typeface="+mn-lt"/>
                          <a:ea typeface="+mn-ea"/>
                          <a:cs typeface="+mn-cs"/>
                        </a:rPr>
                        <a:t>Bien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200" kern="1200" dirty="0" smtClean="0">
                        <a:solidFill>
                          <a:schemeClr val="dk1"/>
                        </a:solidFill>
                        <a:latin typeface="+mn-lt"/>
                        <a:ea typeface="+mn-ea"/>
                        <a:cs typeface="+mn-cs"/>
                      </a:endParaRPr>
                    </a:p>
                    <a:p>
                      <a:pPr algn="ctr"/>
                      <a:r>
                        <a:rPr lang="es-ES_tradnl" sz="1200" kern="1200" dirty="0" smtClean="0">
                          <a:solidFill>
                            <a:schemeClr val="dk1"/>
                          </a:solidFill>
                          <a:latin typeface="+mn-lt"/>
                          <a:ea typeface="+mn-ea"/>
                          <a:cs typeface="+mn-cs"/>
                        </a:rPr>
                        <a:t>Los usuarios tienen el control sobre los límites del tiempo que el sistema impone a sus tareas.</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200" kern="1200" dirty="0" smtClean="0">
                        <a:solidFill>
                          <a:schemeClr val="dk1"/>
                        </a:solidFill>
                        <a:latin typeface="+mn-lt"/>
                        <a:ea typeface="+mn-ea"/>
                        <a:cs typeface="+mn-cs"/>
                      </a:endParaRPr>
                    </a:p>
                    <a:p>
                      <a:pPr algn="ctr"/>
                      <a:r>
                        <a:rPr lang="es-ES_tradnl" sz="1200" kern="1200" dirty="0" smtClean="0">
                          <a:solidFill>
                            <a:schemeClr val="dk1"/>
                          </a:solidFill>
                          <a:latin typeface="+mn-lt"/>
                          <a:ea typeface="+mn-ea"/>
                          <a:cs typeface="+mn-cs"/>
                        </a:rPr>
                        <a:t>Poder detener u ocultar información en movimiento o parpadeante.</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1038583">
                <a:tc>
                  <a:txBody>
                    <a:bodyPr/>
                    <a:lstStyle/>
                    <a:p>
                      <a:pPr algn="ctr"/>
                      <a:endParaRPr lang="es-ES_tradnl" sz="1800" b="1" kern="1200" dirty="0" smtClean="0">
                        <a:solidFill>
                          <a:schemeClr val="dk1"/>
                        </a:solidFill>
                        <a:latin typeface="+mn-lt"/>
                        <a:ea typeface="+mn-ea"/>
                        <a:cs typeface="+mn-cs"/>
                      </a:endParaRPr>
                    </a:p>
                    <a:p>
                      <a:pPr algn="ctr"/>
                      <a:r>
                        <a:rPr lang="es-ES_tradnl" sz="1800" b="1" kern="1200" dirty="0" smtClean="0">
                          <a:solidFill>
                            <a:schemeClr val="dk1"/>
                          </a:solidFill>
                          <a:latin typeface="+mn-lt"/>
                          <a:ea typeface="+mn-ea"/>
                          <a:cs typeface="+mn-cs"/>
                        </a:rPr>
                        <a:t>Convulsiones</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800" kern="1200" dirty="0" smtClean="0">
                        <a:solidFill>
                          <a:schemeClr val="dk1"/>
                        </a:solidFill>
                        <a:latin typeface="+mn-lt"/>
                        <a:ea typeface="+mn-ea"/>
                        <a:cs typeface="+mn-cs"/>
                      </a:endParaRPr>
                    </a:p>
                    <a:p>
                      <a:pPr algn="ctr"/>
                      <a:r>
                        <a:rPr lang="es-ES_tradnl" sz="1800" kern="1200" dirty="0" smtClean="0">
                          <a:solidFill>
                            <a:schemeClr val="dk1"/>
                          </a:solidFill>
                          <a:latin typeface="+mn-lt"/>
                          <a:ea typeface="+mn-ea"/>
                          <a:cs typeface="+mn-cs"/>
                        </a:rPr>
                        <a:t>Bien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200" kern="1200" dirty="0" smtClean="0">
                        <a:solidFill>
                          <a:schemeClr val="dk1"/>
                        </a:solidFill>
                        <a:latin typeface="+mn-lt"/>
                        <a:ea typeface="+mn-ea"/>
                        <a:cs typeface="+mn-cs"/>
                      </a:endParaRPr>
                    </a:p>
                    <a:p>
                      <a:pPr algn="ctr"/>
                      <a:r>
                        <a:rPr lang="es-ES_tradnl" sz="1200" kern="1200" dirty="0" smtClean="0">
                          <a:solidFill>
                            <a:schemeClr val="dk1"/>
                          </a:solidFill>
                          <a:latin typeface="+mn-lt"/>
                          <a:ea typeface="+mn-ea"/>
                          <a:cs typeface="+mn-cs"/>
                        </a:rPr>
                        <a:t>La interfaz no contiene elementos que puedan provocar ataques, espasmos o convulsiones.</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_tradnl" sz="1200" kern="1200" dirty="0" smtClean="0">
                          <a:solidFill>
                            <a:schemeClr val="dk1"/>
                          </a:solidFill>
                          <a:latin typeface="+mn-lt"/>
                          <a:ea typeface="+mn-ea"/>
                          <a:cs typeface="+mn-cs"/>
                        </a:rPr>
                        <a:t>Evitar que la interfaz contenga elementos con más de tres destellos por segundo.</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1038583">
                <a:tc>
                  <a:txBody>
                    <a:bodyPr/>
                    <a:lstStyle/>
                    <a:p>
                      <a:pPr algn="ctr"/>
                      <a:endParaRPr lang="es-ES_tradnl" sz="1800" b="1" kern="1200" dirty="0" smtClean="0">
                        <a:solidFill>
                          <a:schemeClr val="dk1"/>
                        </a:solidFill>
                        <a:latin typeface="+mn-lt"/>
                        <a:ea typeface="+mn-ea"/>
                        <a:cs typeface="+mn-cs"/>
                      </a:endParaRPr>
                    </a:p>
                    <a:p>
                      <a:pPr algn="ctr"/>
                      <a:r>
                        <a:rPr lang="es-ES_tradnl" sz="1800" b="1" kern="1200" dirty="0" smtClean="0">
                          <a:solidFill>
                            <a:schemeClr val="dk1"/>
                          </a:solidFill>
                          <a:latin typeface="+mn-lt"/>
                          <a:ea typeface="+mn-ea"/>
                          <a:cs typeface="+mn-cs"/>
                        </a:rPr>
                        <a:t>Navegable</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800" kern="1200" dirty="0" smtClean="0">
                        <a:solidFill>
                          <a:schemeClr val="dk1"/>
                        </a:solidFill>
                        <a:latin typeface="+mn-lt"/>
                        <a:ea typeface="+mn-ea"/>
                        <a:cs typeface="+mn-cs"/>
                      </a:endParaRPr>
                    </a:p>
                    <a:p>
                      <a:pPr algn="ctr"/>
                      <a:r>
                        <a:rPr lang="es-ES_tradnl" sz="1800" kern="1200" dirty="0" smtClean="0">
                          <a:solidFill>
                            <a:schemeClr val="dk1"/>
                          </a:solidFill>
                          <a:latin typeface="+mn-lt"/>
                          <a:ea typeface="+mn-ea"/>
                          <a:cs typeface="+mn-cs"/>
                        </a:rPr>
                        <a:t>Bien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200" kern="1200" dirty="0" smtClean="0">
                        <a:solidFill>
                          <a:schemeClr val="dk1"/>
                        </a:solidFill>
                        <a:latin typeface="+mn-lt"/>
                        <a:ea typeface="+mn-ea"/>
                        <a:cs typeface="+mn-cs"/>
                      </a:endParaRPr>
                    </a:p>
                    <a:p>
                      <a:pPr algn="ctr"/>
                      <a:r>
                        <a:rPr lang="es-ES_tradnl" sz="1200" kern="1200" dirty="0" smtClean="0">
                          <a:solidFill>
                            <a:schemeClr val="dk1"/>
                          </a:solidFill>
                          <a:latin typeface="+mn-lt"/>
                          <a:ea typeface="+mn-ea"/>
                          <a:cs typeface="+mn-cs"/>
                        </a:rPr>
                        <a:t>Cada contexto de interacción tiene un título y la interfaz mantiene un orden de movimiento del foco.</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200" kern="1200" dirty="0" smtClean="0">
                        <a:solidFill>
                          <a:schemeClr val="dk1"/>
                        </a:solidFill>
                        <a:latin typeface="+mn-lt"/>
                        <a:ea typeface="+mn-ea"/>
                        <a:cs typeface="+mn-cs"/>
                      </a:endParaRPr>
                    </a:p>
                    <a:p>
                      <a:pPr algn="ctr"/>
                      <a:r>
                        <a:rPr lang="es-ES_tradnl" sz="1200" kern="1200" dirty="0" smtClean="0">
                          <a:solidFill>
                            <a:schemeClr val="dk1"/>
                          </a:solidFill>
                          <a:latin typeface="+mn-lt"/>
                          <a:ea typeface="+mn-ea"/>
                          <a:cs typeface="+mn-cs"/>
                        </a:rPr>
                        <a:t>Facilitar la identificación del propósito de los enlaces.</a:t>
                      </a:r>
                      <a:endParaRPr lang="es-E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bl>
          </a:graphicData>
        </a:graphic>
      </p:graphicFrame>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CuadroTexto"/>
          <p:cNvSpPr txBox="1"/>
          <p:nvPr/>
        </p:nvSpPr>
        <p:spPr>
          <a:xfrm>
            <a:off x="107504" y="620688"/>
            <a:ext cx="9036496" cy="1077218"/>
          </a:xfrm>
          <a:prstGeom prst="rect">
            <a:avLst/>
          </a:prstGeom>
          <a:noFill/>
        </p:spPr>
        <p:txBody>
          <a:bodyPr wrap="square" rtlCol="0">
            <a:spAutoFit/>
          </a:bodyPr>
          <a:lstStyle/>
          <a:p>
            <a:pPr algn="ctr"/>
            <a:r>
              <a:rPr lang="es-ES" sz="3200" dirty="0" smtClean="0">
                <a:latin typeface="+mj-lt"/>
              </a:rPr>
              <a:t>Evaluación heurística de accesibilidad</a:t>
            </a:r>
          </a:p>
          <a:p>
            <a:pPr algn="ctr"/>
            <a:endParaRPr lang="es-ES" sz="1400" dirty="0" smtClean="0">
              <a:latin typeface="+mj-lt"/>
            </a:endParaRPr>
          </a:p>
          <a:p>
            <a:pPr algn="ctr"/>
            <a:endParaRPr lang="es-ES" dirty="0"/>
          </a:p>
        </p:txBody>
      </p:sp>
      <p:graphicFrame>
        <p:nvGraphicFramePr>
          <p:cNvPr id="8" name="7 Tabla"/>
          <p:cNvGraphicFramePr>
            <a:graphicFrameLocks noGrp="1"/>
          </p:cNvGraphicFramePr>
          <p:nvPr/>
        </p:nvGraphicFramePr>
        <p:xfrm>
          <a:off x="539552" y="1397000"/>
          <a:ext cx="7920880" cy="4696296"/>
        </p:xfrm>
        <a:graphic>
          <a:graphicData uri="http://schemas.openxmlformats.org/drawingml/2006/table">
            <a:tbl>
              <a:tblPr firstRow="1" bandRow="1">
                <a:tableStyleId>{5C22544A-7EE6-4342-B048-85BDC9FD1C3A}</a:tableStyleId>
              </a:tblPr>
              <a:tblGrid>
                <a:gridCol w="1368152"/>
                <a:gridCol w="1296144"/>
                <a:gridCol w="3276364"/>
                <a:gridCol w="1980220"/>
              </a:tblGrid>
              <a:tr h="483564">
                <a:tc>
                  <a:txBody>
                    <a:bodyPr/>
                    <a:lstStyle/>
                    <a:p>
                      <a:pPr algn="ctr"/>
                      <a:r>
                        <a:rPr lang="es-ES" dirty="0" smtClean="0"/>
                        <a:t>Heurística</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 dirty="0" smtClean="0"/>
                        <a:t>Valor</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 dirty="0" smtClean="0"/>
                        <a:t>Explicación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 dirty="0" smtClean="0"/>
                        <a:t>Mejoras</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1404244">
                <a:tc>
                  <a:txBody>
                    <a:bodyPr/>
                    <a:lstStyle/>
                    <a:p>
                      <a:pPr algn="ctr"/>
                      <a:endParaRPr lang="es-ES_tradnl" sz="1800" b="1" kern="1200" dirty="0" smtClean="0">
                        <a:solidFill>
                          <a:schemeClr val="dk1"/>
                        </a:solidFill>
                        <a:latin typeface="+mn-lt"/>
                        <a:ea typeface="+mn-ea"/>
                        <a:cs typeface="+mn-cs"/>
                      </a:endParaRPr>
                    </a:p>
                    <a:p>
                      <a:pPr algn="ctr"/>
                      <a:r>
                        <a:rPr lang="es-ES_tradnl" sz="1800" b="1" kern="1200" dirty="0" smtClean="0">
                          <a:solidFill>
                            <a:schemeClr val="dk1"/>
                          </a:solidFill>
                          <a:latin typeface="+mn-lt"/>
                          <a:ea typeface="+mn-ea"/>
                          <a:cs typeface="+mn-cs"/>
                        </a:rPr>
                        <a:t>Legible</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800" kern="1200" dirty="0" smtClean="0">
                        <a:solidFill>
                          <a:schemeClr val="dk1"/>
                        </a:solidFill>
                        <a:latin typeface="+mn-lt"/>
                        <a:ea typeface="+mn-ea"/>
                        <a:cs typeface="+mn-cs"/>
                      </a:endParaRPr>
                    </a:p>
                    <a:p>
                      <a:pPr algn="ctr"/>
                      <a:r>
                        <a:rPr lang="es-ES_tradnl" sz="1800" kern="1200" dirty="0" smtClean="0">
                          <a:solidFill>
                            <a:schemeClr val="dk1"/>
                          </a:solidFill>
                          <a:latin typeface="+mn-lt"/>
                          <a:ea typeface="+mn-ea"/>
                          <a:cs typeface="+mn-cs"/>
                        </a:rPr>
                        <a:t>Bien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400" kern="1200" dirty="0" smtClean="0">
                        <a:solidFill>
                          <a:schemeClr val="dk1"/>
                        </a:solidFill>
                        <a:latin typeface="+mn-lt"/>
                        <a:ea typeface="+mn-ea"/>
                        <a:cs typeface="+mn-cs"/>
                      </a:endParaRPr>
                    </a:p>
                    <a:p>
                      <a:pPr algn="ctr"/>
                      <a:r>
                        <a:rPr lang="es-ES_tradnl" sz="1400" kern="1200" dirty="0" smtClean="0">
                          <a:solidFill>
                            <a:schemeClr val="dk1"/>
                          </a:solidFill>
                          <a:latin typeface="+mn-lt"/>
                          <a:ea typeface="+mn-ea"/>
                          <a:cs typeface="+mn-cs"/>
                        </a:rPr>
                        <a:t>Todos los contenidos textuales resultan fácilmente legibles y comprensibles.</a:t>
                      </a:r>
                      <a:endParaRPr lang="es-E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400" kern="1200" dirty="0" smtClean="0">
                        <a:solidFill>
                          <a:schemeClr val="dk1"/>
                        </a:solidFill>
                        <a:latin typeface="+mn-lt"/>
                        <a:ea typeface="+mn-ea"/>
                        <a:cs typeface="+mn-cs"/>
                      </a:endParaRPr>
                    </a:p>
                    <a:p>
                      <a:pPr algn="ctr"/>
                      <a:r>
                        <a:rPr lang="es-ES_tradnl" sz="1400" kern="1200" dirty="0" smtClean="0">
                          <a:solidFill>
                            <a:schemeClr val="dk1"/>
                          </a:solidFill>
                          <a:latin typeface="+mn-lt"/>
                          <a:ea typeface="+mn-ea"/>
                          <a:cs typeface="+mn-cs"/>
                        </a:rPr>
                        <a:t>Nada que mejorar aparentemente.</a:t>
                      </a:r>
                      <a:endParaRPr lang="es-E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1404244">
                <a:tc>
                  <a:txBody>
                    <a:bodyPr/>
                    <a:lstStyle/>
                    <a:p>
                      <a:pPr algn="ctr"/>
                      <a:endParaRPr lang="es-ES_tradnl" sz="1800" b="1" kern="1200" dirty="0" smtClean="0">
                        <a:solidFill>
                          <a:schemeClr val="dk1"/>
                        </a:solidFill>
                        <a:latin typeface="+mn-lt"/>
                        <a:ea typeface="+mn-ea"/>
                        <a:cs typeface="+mn-cs"/>
                      </a:endParaRPr>
                    </a:p>
                    <a:p>
                      <a:pPr algn="ctr"/>
                      <a:r>
                        <a:rPr lang="es-ES_tradnl" sz="1800" b="1" kern="1200" dirty="0" smtClean="0">
                          <a:solidFill>
                            <a:schemeClr val="dk1"/>
                          </a:solidFill>
                          <a:latin typeface="+mn-lt"/>
                          <a:ea typeface="+mn-ea"/>
                          <a:cs typeface="+mn-cs"/>
                        </a:rPr>
                        <a:t>Predecible</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800" kern="1200" dirty="0" smtClean="0">
                        <a:solidFill>
                          <a:schemeClr val="dk1"/>
                        </a:solidFill>
                        <a:latin typeface="+mn-lt"/>
                        <a:ea typeface="+mn-ea"/>
                        <a:cs typeface="+mn-cs"/>
                      </a:endParaRPr>
                    </a:p>
                    <a:p>
                      <a:pPr algn="ctr"/>
                      <a:r>
                        <a:rPr lang="es-ES_tradnl" sz="1800" kern="1200" dirty="0" smtClean="0">
                          <a:solidFill>
                            <a:schemeClr val="dk1"/>
                          </a:solidFill>
                          <a:latin typeface="+mn-lt"/>
                          <a:ea typeface="+mn-ea"/>
                          <a:cs typeface="+mn-cs"/>
                        </a:rPr>
                        <a:t>Bien</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400" kern="1200" dirty="0" smtClean="0">
                        <a:solidFill>
                          <a:schemeClr val="dk1"/>
                        </a:solidFill>
                        <a:latin typeface="+mn-lt"/>
                        <a:ea typeface="+mn-ea"/>
                        <a:cs typeface="+mn-cs"/>
                      </a:endParaRPr>
                    </a:p>
                    <a:p>
                      <a:pPr algn="ctr"/>
                      <a:r>
                        <a:rPr lang="es-ES_tradnl" sz="1400" kern="1200" dirty="0" smtClean="0">
                          <a:solidFill>
                            <a:schemeClr val="dk1"/>
                          </a:solidFill>
                          <a:latin typeface="+mn-lt"/>
                          <a:ea typeface="+mn-ea"/>
                          <a:cs typeface="+mn-cs"/>
                        </a:rPr>
                        <a:t>La interfaz de usuario aparece y opera de manera predecible en todo momento.</a:t>
                      </a:r>
                      <a:endParaRPr lang="es-E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400" kern="1200" dirty="0" smtClean="0">
                        <a:solidFill>
                          <a:schemeClr val="dk1"/>
                        </a:solidFill>
                        <a:latin typeface="+mn-lt"/>
                        <a:ea typeface="+mn-ea"/>
                        <a:cs typeface="+mn-cs"/>
                      </a:endParaRPr>
                    </a:p>
                    <a:p>
                      <a:pPr algn="ctr"/>
                      <a:r>
                        <a:rPr lang="es-ES_tradnl" sz="1400" kern="1200" dirty="0" smtClean="0">
                          <a:solidFill>
                            <a:schemeClr val="dk1"/>
                          </a:solidFill>
                          <a:latin typeface="+mn-lt"/>
                          <a:ea typeface="+mn-ea"/>
                          <a:cs typeface="+mn-cs"/>
                        </a:rPr>
                        <a:t>Evitar los cambios de foco y los cambios de contexto de los elementos.</a:t>
                      </a:r>
                      <a:endParaRPr lang="es-E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r h="1404244">
                <a:tc>
                  <a:txBody>
                    <a:bodyPr/>
                    <a:lstStyle/>
                    <a:p>
                      <a:pPr algn="ctr"/>
                      <a:endParaRPr lang="es-ES_tradnl" sz="1800" b="1" kern="1200" dirty="0" smtClean="0">
                        <a:solidFill>
                          <a:schemeClr val="dk1"/>
                        </a:solidFill>
                        <a:latin typeface="+mn-lt"/>
                        <a:ea typeface="+mn-ea"/>
                        <a:cs typeface="+mn-cs"/>
                      </a:endParaRPr>
                    </a:p>
                    <a:p>
                      <a:pPr algn="ctr"/>
                      <a:r>
                        <a:rPr lang="es-ES_tradnl" sz="1800" b="1" kern="1200" dirty="0" smtClean="0">
                          <a:solidFill>
                            <a:schemeClr val="dk1"/>
                          </a:solidFill>
                          <a:latin typeface="+mn-lt"/>
                          <a:ea typeface="+mn-ea"/>
                          <a:cs typeface="+mn-cs"/>
                        </a:rPr>
                        <a:t>Errores</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 dirty="0" smtClean="0"/>
                    </a:p>
                    <a:p>
                      <a:pPr algn="ctr"/>
                      <a:r>
                        <a:rPr lang="es-ES" dirty="0" smtClean="0"/>
                        <a:t>Mal</a:t>
                      </a:r>
                      <a:endParaRPr lang="es-E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endParaRPr lang="es-ES_tradnl" sz="1400" kern="1200" dirty="0" smtClean="0">
                        <a:solidFill>
                          <a:schemeClr val="dk1"/>
                        </a:solidFill>
                        <a:latin typeface="+mn-lt"/>
                        <a:ea typeface="+mn-ea"/>
                        <a:cs typeface="+mn-cs"/>
                      </a:endParaRPr>
                    </a:p>
                    <a:p>
                      <a:pPr algn="ctr"/>
                      <a:r>
                        <a:rPr lang="es-ES_tradnl" sz="1400" kern="1200" dirty="0" smtClean="0">
                          <a:solidFill>
                            <a:schemeClr val="dk1"/>
                          </a:solidFill>
                          <a:latin typeface="+mn-lt"/>
                          <a:ea typeface="+mn-ea"/>
                          <a:cs typeface="+mn-cs"/>
                        </a:rPr>
                        <a:t>En la aplicación aparece en todo momento un botón de “deshacer” pero no se proporciona una etiqueta de error para ayudar a los usuarios.</a:t>
                      </a:r>
                      <a:endParaRPr lang="es-E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c>
                  <a:txBody>
                    <a:bodyPr/>
                    <a:lstStyle/>
                    <a:p>
                      <a:pPr algn="ctr"/>
                      <a:r>
                        <a:rPr lang="es-ES_tradnl" sz="1400" kern="1200" dirty="0" smtClean="0">
                          <a:solidFill>
                            <a:schemeClr val="dk1"/>
                          </a:solidFill>
                          <a:latin typeface="+mn-lt"/>
                          <a:ea typeface="+mn-ea"/>
                          <a:cs typeface="+mn-cs"/>
                        </a:rPr>
                        <a:t>Introducir detección automática de errores y señalar adecuadamente en qué elemento se ha producido.</a:t>
                      </a:r>
                      <a:endParaRPr lang="es-E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a:lightRig rig="flood" dir="t"/>
                    </a:cell3D>
                  </a:tcPr>
                </a:tc>
              </a:tr>
            </a:tbl>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CuadroTexto"/>
          <p:cNvSpPr txBox="1"/>
          <p:nvPr/>
        </p:nvSpPr>
        <p:spPr>
          <a:xfrm>
            <a:off x="539552" y="548680"/>
            <a:ext cx="8208912" cy="5355312"/>
          </a:xfrm>
          <a:prstGeom prst="rect">
            <a:avLst/>
          </a:prstGeom>
          <a:noFill/>
        </p:spPr>
        <p:txBody>
          <a:bodyPr wrap="square" rtlCol="0">
            <a:spAutoFit/>
          </a:bodyPr>
          <a:lstStyle/>
          <a:p>
            <a:pPr lvl="0" algn="ctr"/>
            <a:r>
              <a:rPr lang="es-ES" sz="3600" dirty="0" smtClean="0">
                <a:latin typeface="+mj-lt"/>
              </a:rPr>
              <a:t>Conclusiones de la evaluación de accesibilidad</a:t>
            </a:r>
          </a:p>
          <a:p>
            <a:pPr lvl="0" algn="ctr"/>
            <a:endParaRPr lang="es-ES" sz="3600" dirty="0" smtClean="0">
              <a:latin typeface="+mj-lt"/>
            </a:endParaRPr>
          </a:p>
          <a:p>
            <a:pPr>
              <a:buFont typeface="Wingdings" pitchFamily="2" charset="2"/>
              <a:buChar char="§"/>
            </a:pPr>
            <a:r>
              <a:rPr lang="es-ES_tradnl" dirty="0" smtClean="0"/>
              <a:t> Generalmente, el grado de accesibilidad de nuestro prototipo de alta fidelidad es bueno, ya que al ser una aplicación diseñada para Smartphones tiene un diseño simple y muy intuitivo, sin demasiadas excentricidades ni complicaciones para el usuario.</a:t>
            </a:r>
          </a:p>
          <a:p>
            <a:pPr>
              <a:buFont typeface="Wingdings" pitchFamily="2" charset="2"/>
              <a:buChar char="§"/>
            </a:pPr>
            <a:endParaRPr lang="es-ES_tradnl" dirty="0" smtClean="0"/>
          </a:p>
          <a:p>
            <a:pPr>
              <a:buFont typeface="Wingdings" pitchFamily="2" charset="2"/>
              <a:buChar char="§"/>
            </a:pPr>
            <a:endParaRPr lang="es-ES_tradnl" dirty="0" smtClean="0"/>
          </a:p>
          <a:p>
            <a:pPr>
              <a:buFont typeface="Wingdings" pitchFamily="2" charset="2"/>
              <a:buChar char="§"/>
            </a:pPr>
            <a:r>
              <a:rPr lang="es-ES_tradnl" dirty="0" smtClean="0"/>
              <a:t> En nuestra opinión, si nuestro diseño se implementa correctamente, los resultados de la evaluación de accesibilidad serían medianamente satisfactorios, eso sí, con bastante margen de mejora debido a las numerosas </a:t>
            </a:r>
            <a:r>
              <a:rPr lang="es-ES_tradnl" dirty="0" smtClean="0"/>
              <a:t>posibilidades de mejora </a:t>
            </a:r>
            <a:r>
              <a:rPr lang="es-ES_tradnl" dirty="0" smtClean="0"/>
              <a:t>enumeradas en la tabla, como lo serían las alternativas textuales, transcripciones de audio y subtítulos o mejorar la ayuda al usuario al producirse un error indicándole en que elemento preciso se ha producido.</a:t>
            </a:r>
            <a:endParaRPr lang="es-ES" dirty="0" smtClean="0"/>
          </a:p>
          <a:p>
            <a:endParaRPr lang="es-E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683568" y="1"/>
            <a:ext cx="7772400" cy="1052736"/>
          </a:xfrm>
        </p:spPr>
        <p:txBody>
          <a:bodyPr/>
          <a:lstStyle/>
          <a:p>
            <a:r>
              <a:rPr lang="es-ES" dirty="0" smtClean="0"/>
              <a:t>Resultados de la Evaluación</a:t>
            </a:r>
            <a:endParaRPr lang="es-ES" dirty="0"/>
          </a:p>
        </p:txBody>
      </p:sp>
      <p:pic>
        <p:nvPicPr>
          <p:cNvPr id="5" name="4 Imagen" descr="C:\Users\Samuel\Desktop\6a63e83d14560633cec348ddf16b5703.png"/>
          <p:cNvPicPr/>
          <p:nvPr/>
        </p:nvPicPr>
        <p:blipFill>
          <a:blip r:embed="rId2" cstate="print"/>
          <a:srcRect/>
          <a:stretch>
            <a:fillRect/>
          </a:stretch>
        </p:blipFill>
        <p:spPr bwMode="auto">
          <a:xfrm>
            <a:off x="1187624" y="1124744"/>
            <a:ext cx="6090493" cy="3108693"/>
          </a:xfrm>
          <a:prstGeom prst="rect">
            <a:avLst/>
          </a:prstGeom>
          <a:noFill/>
          <a:ln w="9525">
            <a:noFill/>
            <a:miter lim="800000"/>
            <a:headEnd/>
            <a:tailEnd/>
          </a:ln>
        </p:spPr>
      </p:pic>
      <p:sp>
        <p:nvSpPr>
          <p:cNvPr id="6" name="5 CuadroTexto"/>
          <p:cNvSpPr txBox="1"/>
          <p:nvPr/>
        </p:nvSpPr>
        <p:spPr>
          <a:xfrm>
            <a:off x="1187624" y="4509120"/>
            <a:ext cx="6696744" cy="923330"/>
          </a:xfrm>
          <a:prstGeom prst="rect">
            <a:avLst/>
          </a:prstGeom>
          <a:noFill/>
        </p:spPr>
        <p:txBody>
          <a:bodyPr wrap="square" rtlCol="0">
            <a:spAutoFit/>
          </a:bodyPr>
          <a:lstStyle/>
          <a:p>
            <a:r>
              <a:rPr lang="es-ES" dirty="0" smtClean="0"/>
              <a:t>Tras examinar los distintos cuestionarios que nos han devuelto los usuarios elegidos para la realización de los test hemos comprobado que en términos generales la aplicación tiene buenos resultados.</a:t>
            </a:r>
            <a:endParaRPr lang="es-E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txBox="1">
            <a:spLocks/>
          </p:cNvSpPr>
          <p:nvPr/>
        </p:nvSpPr>
        <p:spPr>
          <a:xfrm>
            <a:off x="683568" y="1"/>
            <a:ext cx="7772400" cy="1052736"/>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s-ES" sz="4400" b="0" i="0" u="none" strike="noStrike" kern="1200" cap="none" spc="0" normalizeH="0" baseline="0" noProof="0" dirty="0" smtClean="0">
                <a:ln>
                  <a:noFill/>
                </a:ln>
                <a:solidFill>
                  <a:schemeClr val="tx1"/>
                </a:solidFill>
                <a:effectLst/>
                <a:uLnTx/>
                <a:uFillTx/>
                <a:latin typeface="+mj-lt"/>
                <a:ea typeface="+mj-ea"/>
                <a:cs typeface="+mj-cs"/>
              </a:rPr>
              <a:t>Resultados de la Evaluación</a:t>
            </a:r>
          </a:p>
        </p:txBody>
      </p:sp>
      <p:pic>
        <p:nvPicPr>
          <p:cNvPr id="5" name="4 Imagen" descr="C:\Users\Samuel\Desktop\6a63e83d14560633cec348ddf16b5703.png"/>
          <p:cNvPicPr/>
          <p:nvPr/>
        </p:nvPicPr>
        <p:blipFill>
          <a:blip r:embed="rId2" cstate="print"/>
          <a:srcRect/>
          <a:stretch>
            <a:fillRect/>
          </a:stretch>
        </p:blipFill>
        <p:spPr bwMode="auto">
          <a:xfrm>
            <a:off x="1187624" y="1268760"/>
            <a:ext cx="6090493" cy="3108693"/>
          </a:xfrm>
          <a:prstGeom prst="rect">
            <a:avLst/>
          </a:prstGeom>
          <a:noFill/>
          <a:ln w="9525">
            <a:noFill/>
            <a:miter lim="800000"/>
            <a:headEnd/>
            <a:tailEnd/>
          </a:ln>
        </p:spPr>
      </p:pic>
      <p:sp>
        <p:nvSpPr>
          <p:cNvPr id="6" name="5 CuadroTexto"/>
          <p:cNvSpPr txBox="1"/>
          <p:nvPr/>
        </p:nvSpPr>
        <p:spPr>
          <a:xfrm>
            <a:off x="1115616" y="4437112"/>
            <a:ext cx="6120680" cy="923330"/>
          </a:xfrm>
          <a:prstGeom prst="rect">
            <a:avLst/>
          </a:prstGeom>
          <a:noFill/>
        </p:spPr>
        <p:txBody>
          <a:bodyPr wrap="square" rtlCol="0">
            <a:spAutoFit/>
          </a:bodyPr>
          <a:lstStyle/>
          <a:p>
            <a:r>
              <a:rPr lang="es-ES" dirty="0" smtClean="0"/>
              <a:t>Como se puede apreciar en este gráfico, excepto los apartados de Estimulación y Novedad, todos los apartados se mantienen en el grado de excelencia, en mayor o menor medida.</a:t>
            </a:r>
            <a:endParaRPr lang="es-ES" dirty="0"/>
          </a:p>
        </p:txBody>
      </p:sp>
      <p:sp>
        <p:nvSpPr>
          <p:cNvPr id="7" name="6 CuadroTexto"/>
          <p:cNvSpPr txBox="1"/>
          <p:nvPr/>
        </p:nvSpPr>
        <p:spPr>
          <a:xfrm>
            <a:off x="1115616" y="5301208"/>
            <a:ext cx="7272808" cy="1200329"/>
          </a:xfrm>
          <a:prstGeom prst="rect">
            <a:avLst/>
          </a:prstGeom>
          <a:noFill/>
        </p:spPr>
        <p:txBody>
          <a:bodyPr wrap="square" rtlCol="0">
            <a:spAutoFit/>
          </a:bodyPr>
          <a:lstStyle/>
          <a:p>
            <a:r>
              <a:rPr lang="es-ES" dirty="0" smtClean="0"/>
              <a:t>Hemos percibido que los usuarios encuentran poco novedosa la aplicación, además de no sentirse estimulados mientras la usan. Por otro lado, el casi todos los entrevistados han cometido algún error mientras utilizaban la aplicación.</a:t>
            </a:r>
            <a:endParaRPr lang="es-ES" dirty="0"/>
          </a:p>
        </p:txBody>
      </p:sp>
      <p:sp>
        <p:nvSpPr>
          <p:cNvPr id="8" name="2 Marcador de contenido"/>
          <p:cNvSpPr>
            <a:spLocks noGrp="1"/>
          </p:cNvSpPr>
          <p:nvPr>
            <p:ph idx="1"/>
          </p:nvPr>
        </p:nvSpPr>
        <p:spPr>
          <a:xfrm>
            <a:off x="1475656" y="692696"/>
            <a:ext cx="6768752" cy="820688"/>
          </a:xfrm>
        </p:spPr>
        <p:txBody>
          <a:bodyPr>
            <a:normAutofit/>
          </a:bodyPr>
          <a:lstStyle/>
          <a:p>
            <a:pPr>
              <a:buNone/>
            </a:pPr>
            <a:r>
              <a:rPr lang="es-ES" sz="2800" dirty="0" smtClean="0"/>
              <a:t>Problemas de usabilidad y accesibilidad</a:t>
            </a:r>
            <a:endParaRPr lang="es-ES" sz="2800"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1475656" y="692696"/>
            <a:ext cx="6768752" cy="820688"/>
          </a:xfrm>
        </p:spPr>
        <p:txBody>
          <a:bodyPr>
            <a:normAutofit/>
          </a:bodyPr>
          <a:lstStyle/>
          <a:p>
            <a:pPr>
              <a:buNone/>
            </a:pPr>
            <a:r>
              <a:rPr lang="es-ES" sz="2800" dirty="0" smtClean="0"/>
              <a:t>Problemas de usabilidad y accesibilidad</a:t>
            </a:r>
            <a:endParaRPr lang="es-ES" sz="2800" dirty="0"/>
          </a:p>
        </p:txBody>
      </p:sp>
      <p:sp>
        <p:nvSpPr>
          <p:cNvPr id="4" name="1 Título"/>
          <p:cNvSpPr txBox="1">
            <a:spLocks/>
          </p:cNvSpPr>
          <p:nvPr/>
        </p:nvSpPr>
        <p:spPr>
          <a:xfrm>
            <a:off x="683568" y="1"/>
            <a:ext cx="7772400" cy="1052736"/>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s-ES" sz="4400" b="0" i="0" u="none" strike="noStrike" kern="1200" cap="none" spc="0" normalizeH="0" baseline="0" noProof="0" dirty="0" smtClean="0">
                <a:ln>
                  <a:noFill/>
                </a:ln>
                <a:solidFill>
                  <a:schemeClr val="tx1"/>
                </a:solidFill>
                <a:effectLst/>
                <a:uLnTx/>
                <a:uFillTx/>
                <a:latin typeface="+mj-lt"/>
                <a:ea typeface="+mj-ea"/>
                <a:cs typeface="+mj-cs"/>
              </a:rPr>
              <a:t>Resultados de la Evaluación</a:t>
            </a:r>
          </a:p>
        </p:txBody>
      </p:sp>
      <p:pic>
        <p:nvPicPr>
          <p:cNvPr id="1026" name="Picture 2" descr="C:\Users\Samuel\Desktop\9dc3b795ec261ccdff8fe5a1b6ddd452.png"/>
          <p:cNvPicPr>
            <a:picLocks noChangeAspect="1" noChangeArrowheads="1"/>
          </p:cNvPicPr>
          <p:nvPr/>
        </p:nvPicPr>
        <p:blipFill>
          <a:blip r:embed="rId2" cstate="print"/>
          <a:srcRect/>
          <a:stretch>
            <a:fillRect/>
          </a:stretch>
        </p:blipFill>
        <p:spPr bwMode="auto">
          <a:xfrm>
            <a:off x="2051720" y="1412776"/>
            <a:ext cx="4924128" cy="2888887"/>
          </a:xfrm>
          <a:prstGeom prst="rect">
            <a:avLst/>
          </a:prstGeom>
          <a:noFill/>
        </p:spPr>
      </p:pic>
      <p:sp>
        <p:nvSpPr>
          <p:cNvPr id="6" name="5 CuadroTexto"/>
          <p:cNvSpPr txBox="1"/>
          <p:nvPr/>
        </p:nvSpPr>
        <p:spPr>
          <a:xfrm>
            <a:off x="1259632" y="4509120"/>
            <a:ext cx="6408712" cy="1477328"/>
          </a:xfrm>
          <a:prstGeom prst="rect">
            <a:avLst/>
          </a:prstGeom>
          <a:noFill/>
        </p:spPr>
        <p:txBody>
          <a:bodyPr wrap="square" rtlCol="0">
            <a:spAutoFit/>
          </a:bodyPr>
          <a:lstStyle/>
          <a:p>
            <a:r>
              <a:rPr lang="es-ES" dirty="0" smtClean="0"/>
              <a:t>En cuanto a la accesibilidad el único problema que hemos identificado hace referencia a la Heurística de Errores, pues no hemos dotado a la aplicación de un mensaje de error que alerte al usuario si está cometiendo algún fallo. También hay distintos apartados que dependen de la implementación.</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txBox="1">
            <a:spLocks/>
          </p:cNvSpPr>
          <p:nvPr/>
        </p:nvSpPr>
        <p:spPr>
          <a:xfrm>
            <a:off x="683568" y="1"/>
            <a:ext cx="7772400" cy="1052736"/>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s-ES" sz="4400" b="0" i="0" u="none" strike="noStrike" kern="1200" cap="none" spc="0" normalizeH="0" baseline="0" noProof="0" dirty="0" smtClean="0">
                <a:ln>
                  <a:noFill/>
                </a:ln>
                <a:solidFill>
                  <a:schemeClr val="tx1"/>
                </a:solidFill>
                <a:effectLst/>
                <a:uLnTx/>
                <a:uFillTx/>
                <a:latin typeface="+mj-lt"/>
                <a:ea typeface="+mj-ea"/>
                <a:cs typeface="+mj-cs"/>
              </a:rPr>
              <a:t>Resultados de la Evaluación</a:t>
            </a:r>
          </a:p>
        </p:txBody>
      </p:sp>
      <p:sp>
        <p:nvSpPr>
          <p:cNvPr id="5" name="2 Marcador de contenido"/>
          <p:cNvSpPr>
            <a:spLocks noGrp="1"/>
          </p:cNvSpPr>
          <p:nvPr>
            <p:ph idx="1"/>
          </p:nvPr>
        </p:nvSpPr>
        <p:spPr>
          <a:xfrm>
            <a:off x="2555776" y="692696"/>
            <a:ext cx="6768752" cy="820688"/>
          </a:xfrm>
        </p:spPr>
        <p:txBody>
          <a:bodyPr>
            <a:normAutofit fontScale="92500" lnSpcReduction="20000"/>
          </a:bodyPr>
          <a:lstStyle/>
          <a:p>
            <a:pPr>
              <a:buNone/>
            </a:pPr>
            <a:endParaRPr lang="es-ES" sz="2800" dirty="0" smtClean="0"/>
          </a:p>
          <a:p>
            <a:pPr>
              <a:buNone/>
            </a:pPr>
            <a:r>
              <a:rPr lang="es-ES" sz="2800" dirty="0" smtClean="0"/>
              <a:t>Propuestas de mejora</a:t>
            </a:r>
            <a:endParaRPr lang="es-ES" sz="2800" dirty="0"/>
          </a:p>
        </p:txBody>
      </p:sp>
      <p:sp>
        <p:nvSpPr>
          <p:cNvPr id="6" name="5 CuadroTexto"/>
          <p:cNvSpPr txBox="1"/>
          <p:nvPr/>
        </p:nvSpPr>
        <p:spPr>
          <a:xfrm>
            <a:off x="899592" y="1556792"/>
            <a:ext cx="6264696" cy="5355312"/>
          </a:xfrm>
          <a:prstGeom prst="rect">
            <a:avLst/>
          </a:prstGeom>
          <a:noFill/>
        </p:spPr>
        <p:txBody>
          <a:bodyPr wrap="square" rtlCol="0">
            <a:spAutoFit/>
          </a:bodyPr>
          <a:lstStyle/>
          <a:p>
            <a:endParaRPr lang="es-ES" dirty="0" smtClean="0"/>
          </a:p>
          <a:p>
            <a:endParaRPr lang="es-ES" dirty="0" smtClean="0"/>
          </a:p>
          <a:p>
            <a:r>
              <a:rPr lang="es-ES" dirty="0" smtClean="0"/>
              <a:t>Creemos que podemos mejorar la aplicación en base a los resultados con medidas como:</a:t>
            </a:r>
          </a:p>
          <a:p>
            <a:endParaRPr lang="es-ES" dirty="0" smtClean="0"/>
          </a:p>
          <a:p>
            <a:pPr>
              <a:buFont typeface="Wingdings" pitchFamily="2" charset="2"/>
              <a:buChar char="§"/>
            </a:pPr>
            <a:r>
              <a:rPr lang="es-ES" dirty="0" smtClean="0"/>
              <a:t> Añadir un mensaje de error así como clarificar la parte de la aplicación en la que se agrupan los errores.</a:t>
            </a:r>
          </a:p>
          <a:p>
            <a:pPr>
              <a:buFont typeface="Wingdings" pitchFamily="2" charset="2"/>
              <a:buChar char="§"/>
            </a:pPr>
            <a:endParaRPr lang="es-ES" dirty="0" smtClean="0"/>
          </a:p>
          <a:p>
            <a:pPr>
              <a:buFont typeface="Wingdings" pitchFamily="2" charset="2"/>
              <a:buChar char="§"/>
            </a:pPr>
            <a:r>
              <a:rPr lang="es-ES" dirty="0" smtClean="0"/>
              <a:t> Implementar alguna funcionalidad más, social u offline.</a:t>
            </a:r>
          </a:p>
          <a:p>
            <a:pPr>
              <a:buFont typeface="Wingdings" pitchFamily="2" charset="2"/>
              <a:buChar char="§"/>
            </a:pPr>
            <a:endParaRPr lang="es-ES" dirty="0"/>
          </a:p>
          <a:p>
            <a:pPr>
              <a:buFont typeface="Wingdings" pitchFamily="2" charset="2"/>
              <a:buChar char="§"/>
            </a:pPr>
            <a:r>
              <a:rPr lang="es-ES" dirty="0" smtClean="0"/>
              <a:t> Aumentar la gama de colores ( no solo blanco y negro )</a:t>
            </a:r>
          </a:p>
          <a:p>
            <a:endParaRPr lang="es-ES" dirty="0"/>
          </a:p>
          <a:p>
            <a:endParaRPr lang="es-ES" dirty="0" smtClean="0"/>
          </a:p>
          <a:p>
            <a:endParaRPr lang="es-ES" dirty="0"/>
          </a:p>
          <a:p>
            <a:endParaRPr lang="es-ES" dirty="0" smtClean="0"/>
          </a:p>
          <a:p>
            <a:endParaRPr lang="es-ES" dirty="0"/>
          </a:p>
          <a:p>
            <a:endParaRPr lang="es-ES" dirty="0" smtClean="0"/>
          </a:p>
          <a:p>
            <a:endParaRPr lang="es-ES" dirty="0"/>
          </a:p>
          <a:p>
            <a:endParaRPr lang="es-ES"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CuadroTexto"/>
          <p:cNvSpPr txBox="1"/>
          <p:nvPr/>
        </p:nvSpPr>
        <p:spPr>
          <a:xfrm>
            <a:off x="0" y="764704"/>
            <a:ext cx="9144000" cy="646331"/>
          </a:xfrm>
          <a:prstGeom prst="rect">
            <a:avLst/>
          </a:prstGeom>
          <a:noFill/>
        </p:spPr>
        <p:txBody>
          <a:bodyPr wrap="square" rtlCol="0">
            <a:spAutoFit/>
          </a:bodyPr>
          <a:lstStyle/>
          <a:p>
            <a:pPr algn="ctr"/>
            <a:r>
              <a:rPr lang="es-ES" sz="3600" dirty="0" smtClean="0">
                <a:latin typeface="+mj-lt"/>
              </a:rPr>
              <a:t>Conclusiones elaboración proyecto</a:t>
            </a:r>
            <a:endParaRPr lang="es-ES" sz="3600" dirty="0">
              <a:latin typeface="+mj-lt"/>
            </a:endParaRPr>
          </a:p>
        </p:txBody>
      </p:sp>
      <p:sp>
        <p:nvSpPr>
          <p:cNvPr id="5" name="4 CuadroTexto"/>
          <p:cNvSpPr txBox="1"/>
          <p:nvPr/>
        </p:nvSpPr>
        <p:spPr>
          <a:xfrm>
            <a:off x="899592" y="1628800"/>
            <a:ext cx="7344816" cy="4154984"/>
          </a:xfrm>
          <a:prstGeom prst="rect">
            <a:avLst/>
          </a:prstGeom>
          <a:noFill/>
        </p:spPr>
        <p:txBody>
          <a:bodyPr wrap="square" rtlCol="0">
            <a:spAutoFit/>
          </a:bodyPr>
          <a:lstStyle/>
          <a:p>
            <a:endParaRPr lang="es-ES_tradnl" dirty="0" smtClean="0"/>
          </a:p>
          <a:p>
            <a:pPr>
              <a:buFont typeface="Wingdings" pitchFamily="2" charset="2"/>
              <a:buChar char="§"/>
            </a:pPr>
            <a:r>
              <a:rPr lang="es-ES_tradnl" dirty="0" smtClean="0"/>
              <a:t> Finalmente, los usuarios de nuestra aplicación han dado a conocer que nuestro prototipo es claro, intuitivo y fácil de manejar por lo que el resultado final lo consideramos como bueno.</a:t>
            </a:r>
          </a:p>
          <a:p>
            <a:pPr>
              <a:buFont typeface="Wingdings" pitchFamily="2" charset="2"/>
              <a:buChar char="§"/>
            </a:pPr>
            <a:endParaRPr lang="es-ES_tradnl" dirty="0" smtClean="0"/>
          </a:p>
          <a:p>
            <a:pPr>
              <a:buFont typeface="Wingdings" pitchFamily="2" charset="2"/>
              <a:buChar char="§"/>
            </a:pPr>
            <a:r>
              <a:rPr lang="es-ES_tradnl" dirty="0" smtClean="0"/>
              <a:t> En un principio no pensábamos que para elaborar un diseño de una aplicación sería necesario todo lo que hemos hecho aquí, pero ahora, nos hemos dado cuenta de que una aplicación no sería satisfactoria sin haber seguido todos estos pasos de entrevistas, cuestionarios, evaluaciones…</a:t>
            </a:r>
          </a:p>
          <a:p>
            <a:pPr>
              <a:buFont typeface="Wingdings" pitchFamily="2" charset="2"/>
              <a:buChar char="§"/>
            </a:pPr>
            <a:endParaRPr lang="es-ES" dirty="0" smtClean="0"/>
          </a:p>
          <a:p>
            <a:pPr>
              <a:buFont typeface="Wingdings" pitchFamily="2" charset="2"/>
              <a:buChar char="§"/>
            </a:pPr>
            <a:r>
              <a:rPr lang="es-ES_tradnl" dirty="0" smtClean="0"/>
              <a:t> Como conclusión, cabría decir que hemos aprendido mucho en esta asignatura y que hemos conseguido sacar un buen diseño gracias a la aportación de los participantes y a los consejos y correcciones de nuestra tutora.</a:t>
            </a:r>
            <a:endParaRPr lang="es-ES" dirty="0" smtClean="0"/>
          </a:p>
          <a:p>
            <a:endParaRPr lang="es-ES" sz="12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9" name="CuadroTexto 18"/>
          <p:cNvSpPr txBox="1"/>
          <p:nvPr/>
        </p:nvSpPr>
        <p:spPr>
          <a:xfrm>
            <a:off x="3050728" y="2317644"/>
            <a:ext cx="824876" cy="369332"/>
          </a:xfrm>
          <a:prstGeom prst="rect">
            <a:avLst/>
          </a:prstGeom>
          <a:noFill/>
        </p:spPr>
        <p:txBody>
          <a:bodyPr wrap="square" rtlCol="0">
            <a:spAutoFit/>
          </a:bodyPr>
          <a:lstStyle/>
          <a:p>
            <a:r>
              <a:rPr lang="es-ES" b="1" dirty="0" smtClean="0"/>
              <a:t>SERIES</a:t>
            </a:r>
            <a:endParaRPr lang="es-ES" b="1" dirty="0"/>
          </a:p>
        </p:txBody>
      </p:sp>
      <p:sp>
        <p:nvSpPr>
          <p:cNvPr id="21" name="CuadroTexto 20"/>
          <p:cNvSpPr txBox="1"/>
          <p:nvPr/>
        </p:nvSpPr>
        <p:spPr>
          <a:xfrm>
            <a:off x="3050728" y="2317644"/>
            <a:ext cx="1217671" cy="369332"/>
          </a:xfrm>
          <a:prstGeom prst="rect">
            <a:avLst/>
          </a:prstGeom>
          <a:noFill/>
        </p:spPr>
        <p:txBody>
          <a:bodyPr wrap="square" rtlCol="0">
            <a:spAutoFit/>
          </a:bodyPr>
          <a:lstStyle/>
          <a:p>
            <a:r>
              <a:rPr lang="es-ES" b="1" dirty="0" smtClean="0"/>
              <a:t>PELICULAS</a:t>
            </a:r>
            <a:endParaRPr lang="es-ES" b="1" dirty="0"/>
          </a:p>
        </p:txBody>
      </p:sp>
      <p:sp>
        <p:nvSpPr>
          <p:cNvPr id="36" name="Rectángulo 17"/>
          <p:cNvSpPr/>
          <p:nvPr/>
        </p:nvSpPr>
        <p:spPr>
          <a:xfrm>
            <a:off x="3050728" y="2148771"/>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dirty="0">
              <a:ln>
                <a:solidFill>
                  <a:schemeClr val="tx1"/>
                </a:solidFill>
              </a:ln>
              <a:solidFill>
                <a:sysClr val="windowText" lastClr="000000"/>
              </a:solidFill>
            </a:endParaRPr>
          </a:p>
        </p:txBody>
      </p:sp>
      <p:sp>
        <p:nvSpPr>
          <p:cNvPr id="37" name="Rectángulo 17"/>
          <p:cNvSpPr/>
          <p:nvPr/>
        </p:nvSpPr>
        <p:spPr>
          <a:xfrm>
            <a:off x="3050729" y="5378001"/>
            <a:ext cx="2867422" cy="462360"/>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8" name="Rectángulo 17">
            <a:hlinkClick r:id="" action="ppaction://hlinkshowjump?jump=nextslide"/>
          </p:cNvPr>
          <p:cNvSpPr/>
          <p:nvPr/>
        </p:nvSpPr>
        <p:spPr>
          <a:xfrm>
            <a:off x="3050728" y="268697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9" name="Rectángulo 17">
            <a:hlinkClick r:id="" action="ppaction://hlinkshowjump?jump=nextslide"/>
          </p:cNvPr>
          <p:cNvSpPr/>
          <p:nvPr/>
        </p:nvSpPr>
        <p:spPr>
          <a:xfrm>
            <a:off x="3050728" y="3225181"/>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0" name="Rectángulo 17">
            <a:hlinkClick r:id="" action="ppaction://hlinkshowjump?jump=nextslide"/>
          </p:cNvPr>
          <p:cNvSpPr/>
          <p:nvPr/>
        </p:nvSpPr>
        <p:spPr>
          <a:xfrm>
            <a:off x="3050728" y="376338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1" name="Rectángulo 17">
            <a:hlinkClick r:id="" action="ppaction://hlinkshowjump?jump=nextslide"/>
          </p:cNvPr>
          <p:cNvSpPr/>
          <p:nvPr/>
        </p:nvSpPr>
        <p:spPr>
          <a:xfrm>
            <a:off x="3050728" y="4301591"/>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2" name="Rectángulo 17"/>
          <p:cNvSpPr/>
          <p:nvPr/>
        </p:nvSpPr>
        <p:spPr>
          <a:xfrm>
            <a:off x="3050728" y="483979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3" name="TextBox 42"/>
          <p:cNvSpPr txBox="1"/>
          <p:nvPr/>
        </p:nvSpPr>
        <p:spPr>
          <a:xfrm>
            <a:off x="3065477" y="2796857"/>
            <a:ext cx="1322420" cy="369332"/>
          </a:xfrm>
          <a:prstGeom prst="rect">
            <a:avLst/>
          </a:prstGeom>
          <a:noFill/>
        </p:spPr>
        <p:txBody>
          <a:bodyPr wrap="square" rtlCol="0">
            <a:spAutoFit/>
          </a:bodyPr>
          <a:lstStyle/>
          <a:p>
            <a:r>
              <a:rPr lang="es-ES" b="1" dirty="0" smtClean="0"/>
              <a:t>PELICULAS</a:t>
            </a:r>
            <a:endParaRPr lang="en-US" b="1" dirty="0"/>
          </a:p>
        </p:txBody>
      </p:sp>
      <p:sp>
        <p:nvSpPr>
          <p:cNvPr id="44" name="TextBox 43"/>
          <p:cNvSpPr txBox="1"/>
          <p:nvPr/>
        </p:nvSpPr>
        <p:spPr>
          <a:xfrm>
            <a:off x="3080224" y="2258652"/>
            <a:ext cx="824876" cy="369332"/>
          </a:xfrm>
          <a:prstGeom prst="rect">
            <a:avLst/>
          </a:prstGeom>
          <a:noFill/>
        </p:spPr>
        <p:txBody>
          <a:bodyPr wrap="square" rtlCol="0">
            <a:spAutoFit/>
          </a:bodyPr>
          <a:lstStyle/>
          <a:p>
            <a:r>
              <a:rPr lang="es-ES" b="1" dirty="0" smtClean="0"/>
              <a:t>SERIES</a:t>
            </a:r>
            <a:endParaRPr lang="en-US" b="1" dirty="0"/>
          </a:p>
        </p:txBody>
      </p:sp>
      <p:sp>
        <p:nvSpPr>
          <p:cNvPr id="45" name="TextBox 44"/>
          <p:cNvSpPr txBox="1"/>
          <p:nvPr/>
        </p:nvSpPr>
        <p:spPr>
          <a:xfrm>
            <a:off x="3094145" y="1720447"/>
            <a:ext cx="848581" cy="369332"/>
          </a:xfrm>
          <a:prstGeom prst="rect">
            <a:avLst/>
          </a:prstGeom>
          <a:noFill/>
        </p:spPr>
        <p:txBody>
          <a:bodyPr wrap="square" rtlCol="0">
            <a:spAutoFit/>
          </a:bodyPr>
          <a:lstStyle/>
          <a:p>
            <a:r>
              <a:rPr lang="es-ES" b="1" dirty="0" smtClean="0"/>
              <a:t>INICIO</a:t>
            </a:r>
            <a:endParaRPr lang="en-US" b="1" dirty="0"/>
          </a:p>
        </p:txBody>
      </p:sp>
      <p:sp>
        <p:nvSpPr>
          <p:cNvPr id="46" name="TextBox 45"/>
          <p:cNvSpPr txBox="1"/>
          <p:nvPr/>
        </p:nvSpPr>
        <p:spPr>
          <a:xfrm>
            <a:off x="3065476" y="3335062"/>
            <a:ext cx="1322420" cy="369332"/>
          </a:xfrm>
          <a:prstGeom prst="rect">
            <a:avLst/>
          </a:prstGeom>
          <a:noFill/>
        </p:spPr>
        <p:txBody>
          <a:bodyPr wrap="square" rtlCol="0">
            <a:spAutoFit/>
          </a:bodyPr>
          <a:lstStyle/>
          <a:p>
            <a:r>
              <a:rPr lang="es-ES" b="1" dirty="0" smtClean="0"/>
              <a:t>FAVORITOS</a:t>
            </a:r>
            <a:endParaRPr lang="en-US" b="1" dirty="0"/>
          </a:p>
        </p:txBody>
      </p:sp>
      <p:sp>
        <p:nvSpPr>
          <p:cNvPr id="47" name="TextBox 46"/>
          <p:cNvSpPr txBox="1"/>
          <p:nvPr/>
        </p:nvSpPr>
        <p:spPr>
          <a:xfrm>
            <a:off x="3079397" y="3858519"/>
            <a:ext cx="1058073" cy="369332"/>
          </a:xfrm>
          <a:prstGeom prst="rect">
            <a:avLst/>
          </a:prstGeom>
          <a:noFill/>
        </p:spPr>
        <p:txBody>
          <a:bodyPr wrap="square" rtlCol="0">
            <a:spAutoFit/>
          </a:bodyPr>
          <a:lstStyle/>
          <a:p>
            <a:r>
              <a:rPr lang="es-ES" b="1" dirty="0" smtClean="0"/>
              <a:t>AMIGOS</a:t>
            </a:r>
            <a:endParaRPr lang="en-US" b="1" dirty="0"/>
          </a:p>
        </p:txBody>
      </p:sp>
      <p:sp>
        <p:nvSpPr>
          <p:cNvPr id="48" name="TextBox 47"/>
          <p:cNvSpPr txBox="1"/>
          <p:nvPr/>
        </p:nvSpPr>
        <p:spPr>
          <a:xfrm>
            <a:off x="3079397" y="4411472"/>
            <a:ext cx="1202099" cy="369332"/>
          </a:xfrm>
          <a:prstGeom prst="rect">
            <a:avLst/>
          </a:prstGeom>
          <a:noFill/>
        </p:spPr>
        <p:txBody>
          <a:bodyPr wrap="square" rtlCol="0">
            <a:spAutoFit/>
          </a:bodyPr>
          <a:lstStyle/>
          <a:p>
            <a:r>
              <a:rPr lang="es-ES" b="1" dirty="0" smtClean="0"/>
              <a:t>NOTICIAS</a:t>
            </a:r>
            <a:endParaRPr lang="en-US" b="1" dirty="0"/>
          </a:p>
        </p:txBody>
      </p:sp>
      <p:sp>
        <p:nvSpPr>
          <p:cNvPr id="49" name="TextBox 48"/>
          <p:cNvSpPr txBox="1"/>
          <p:nvPr/>
        </p:nvSpPr>
        <p:spPr>
          <a:xfrm>
            <a:off x="3079397" y="4934929"/>
            <a:ext cx="1322420" cy="369332"/>
          </a:xfrm>
          <a:prstGeom prst="rect">
            <a:avLst/>
          </a:prstGeom>
          <a:noFill/>
        </p:spPr>
        <p:txBody>
          <a:bodyPr wrap="square" rtlCol="0">
            <a:spAutoFit/>
          </a:bodyPr>
          <a:lstStyle/>
          <a:p>
            <a:r>
              <a:rPr lang="es-ES" b="1" dirty="0" smtClean="0"/>
              <a:t>RANKINGS</a:t>
            </a:r>
            <a:endParaRPr lang="en-US" b="1" dirty="0"/>
          </a:p>
        </p:txBody>
      </p:sp>
      <p:sp>
        <p:nvSpPr>
          <p:cNvPr id="50" name="TextBox 49"/>
          <p:cNvSpPr txBox="1"/>
          <p:nvPr/>
        </p:nvSpPr>
        <p:spPr>
          <a:xfrm>
            <a:off x="3103102" y="5441533"/>
            <a:ext cx="1034368" cy="369332"/>
          </a:xfrm>
          <a:prstGeom prst="rect">
            <a:avLst/>
          </a:prstGeom>
          <a:noFill/>
        </p:spPr>
        <p:txBody>
          <a:bodyPr wrap="square" rtlCol="0">
            <a:spAutoFit/>
          </a:bodyPr>
          <a:lstStyle/>
          <a:p>
            <a:r>
              <a:rPr lang="es-ES" b="1" dirty="0" smtClean="0"/>
              <a:t>AJUSTES</a:t>
            </a:r>
            <a:endParaRPr lang="en-US" b="1" dirty="0"/>
          </a:p>
        </p:txBody>
      </p:sp>
      <p:sp>
        <p:nvSpPr>
          <p:cNvPr id="54" name="Rectangle 53"/>
          <p:cNvSpPr/>
          <p:nvPr/>
        </p:nvSpPr>
        <p:spPr>
          <a:xfrm>
            <a:off x="3050729" y="2465124"/>
            <a:ext cx="2867421" cy="2617285"/>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TextBox 54"/>
          <p:cNvSpPr txBox="1"/>
          <p:nvPr/>
        </p:nvSpPr>
        <p:spPr>
          <a:xfrm>
            <a:off x="3176842" y="2590385"/>
            <a:ext cx="1374788" cy="369332"/>
          </a:xfrm>
          <a:prstGeom prst="rect">
            <a:avLst/>
          </a:prstGeom>
          <a:noFill/>
        </p:spPr>
        <p:txBody>
          <a:bodyPr wrap="square" rtlCol="0">
            <a:spAutoFit/>
          </a:bodyPr>
          <a:lstStyle/>
          <a:p>
            <a:r>
              <a:rPr lang="es-ES" b="1" dirty="0" smtClean="0"/>
              <a:t>USUARIO :</a:t>
            </a:r>
            <a:endParaRPr lang="en-US" b="1" dirty="0"/>
          </a:p>
        </p:txBody>
      </p:sp>
      <p:sp>
        <p:nvSpPr>
          <p:cNvPr id="56" name="TextBox 55"/>
          <p:cNvSpPr txBox="1"/>
          <p:nvPr/>
        </p:nvSpPr>
        <p:spPr>
          <a:xfrm>
            <a:off x="3196510" y="3583421"/>
            <a:ext cx="1685210" cy="369332"/>
          </a:xfrm>
          <a:prstGeom prst="rect">
            <a:avLst/>
          </a:prstGeom>
          <a:noFill/>
        </p:spPr>
        <p:txBody>
          <a:bodyPr wrap="square" rtlCol="0">
            <a:spAutoFit/>
          </a:bodyPr>
          <a:lstStyle/>
          <a:p>
            <a:r>
              <a:rPr lang="es-ES" b="1" dirty="0" smtClean="0"/>
              <a:t>CONTRASEÑA :</a:t>
            </a:r>
            <a:endParaRPr lang="en-US" b="1" dirty="0"/>
          </a:p>
        </p:txBody>
      </p:sp>
      <p:sp>
        <p:nvSpPr>
          <p:cNvPr id="57" name="Rectangle 56"/>
          <p:cNvSpPr/>
          <p:nvPr/>
        </p:nvSpPr>
        <p:spPr>
          <a:xfrm>
            <a:off x="3240754" y="2974465"/>
            <a:ext cx="2499055"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3245674" y="3952753"/>
            <a:ext cx="2499055"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ectangle 58">
            <a:hlinkClick r:id="" action="ppaction://hlinkshowjump?jump=nextslide"/>
          </p:cNvPr>
          <p:cNvSpPr/>
          <p:nvPr/>
        </p:nvSpPr>
        <p:spPr>
          <a:xfrm>
            <a:off x="4551630" y="4648072"/>
            <a:ext cx="1274865" cy="369332"/>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Box 59">
            <a:hlinkClick r:id="rId3" action="ppaction://hlinksldjump"/>
          </p:cNvPr>
          <p:cNvSpPr txBox="1"/>
          <p:nvPr/>
        </p:nvSpPr>
        <p:spPr>
          <a:xfrm>
            <a:off x="4738726" y="4648072"/>
            <a:ext cx="944776" cy="369332"/>
          </a:xfrm>
          <a:prstGeom prst="rect">
            <a:avLst/>
          </a:prstGeom>
          <a:noFill/>
        </p:spPr>
        <p:txBody>
          <a:bodyPr wrap="square" rtlCol="0">
            <a:spAutoFit/>
          </a:bodyPr>
          <a:lstStyle/>
          <a:p>
            <a:r>
              <a:rPr lang="es-ES" dirty="0" smtClean="0"/>
              <a:t>ENTRAR</a:t>
            </a:r>
            <a:endParaRPr lang="en-US" dirty="0"/>
          </a:p>
        </p:txBody>
      </p:sp>
      <p:sp>
        <p:nvSpPr>
          <p:cNvPr id="61" name="TextBox 60"/>
          <p:cNvSpPr txBox="1"/>
          <p:nvPr/>
        </p:nvSpPr>
        <p:spPr>
          <a:xfrm>
            <a:off x="3176842" y="4544836"/>
            <a:ext cx="1374788" cy="523220"/>
          </a:xfrm>
          <a:prstGeom prst="rect">
            <a:avLst/>
          </a:prstGeom>
          <a:noFill/>
        </p:spPr>
        <p:txBody>
          <a:bodyPr wrap="square" rtlCol="0">
            <a:spAutoFit/>
          </a:bodyPr>
          <a:lstStyle/>
          <a:p>
            <a:r>
              <a:rPr lang="es-ES" sz="1100" dirty="0" smtClean="0"/>
              <a:t>¿</a:t>
            </a:r>
            <a:r>
              <a:rPr lang="es-ES" sz="1400" dirty="0" smtClean="0"/>
              <a:t>Olvidaste tu contraseña?</a:t>
            </a:r>
            <a:endParaRPr lang="en-US" sz="1400" dirty="0"/>
          </a:p>
        </p:txBody>
      </p:sp>
      <p:sp>
        <p:nvSpPr>
          <p:cNvPr id="62" name="Up Arrow 61">
            <a:hlinkClick r:id="rId4"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Curved Left Arrow 62">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9" name="CuadroTexto 18"/>
          <p:cNvSpPr txBox="1"/>
          <p:nvPr/>
        </p:nvSpPr>
        <p:spPr>
          <a:xfrm>
            <a:off x="3050728" y="2317644"/>
            <a:ext cx="824876" cy="369332"/>
          </a:xfrm>
          <a:prstGeom prst="rect">
            <a:avLst/>
          </a:prstGeom>
          <a:noFill/>
        </p:spPr>
        <p:txBody>
          <a:bodyPr wrap="square" rtlCol="0">
            <a:spAutoFit/>
          </a:bodyPr>
          <a:lstStyle/>
          <a:p>
            <a:r>
              <a:rPr lang="es-ES" b="1" dirty="0" smtClean="0"/>
              <a:t>SERIES</a:t>
            </a:r>
            <a:endParaRPr lang="es-ES" b="1" dirty="0"/>
          </a:p>
        </p:txBody>
      </p:sp>
      <p:sp>
        <p:nvSpPr>
          <p:cNvPr id="21" name="CuadroTexto 20"/>
          <p:cNvSpPr txBox="1"/>
          <p:nvPr/>
        </p:nvSpPr>
        <p:spPr>
          <a:xfrm>
            <a:off x="3050728" y="2317644"/>
            <a:ext cx="1217671" cy="369332"/>
          </a:xfrm>
          <a:prstGeom prst="rect">
            <a:avLst/>
          </a:prstGeom>
          <a:noFill/>
        </p:spPr>
        <p:txBody>
          <a:bodyPr wrap="square" rtlCol="0">
            <a:spAutoFit/>
          </a:bodyPr>
          <a:lstStyle/>
          <a:p>
            <a:r>
              <a:rPr lang="es-ES" b="1" dirty="0" smtClean="0"/>
              <a:t>PELICULAS</a:t>
            </a:r>
            <a:endParaRPr lang="es-ES" b="1" dirty="0"/>
          </a:p>
        </p:txBody>
      </p:sp>
      <p:sp>
        <p:nvSpPr>
          <p:cNvPr id="36" name="Rectángulo 17">
            <a:hlinkClick r:id="" action="ppaction://hlinkshowjump?jump=nextslide"/>
          </p:cNvPr>
          <p:cNvSpPr/>
          <p:nvPr/>
        </p:nvSpPr>
        <p:spPr>
          <a:xfrm>
            <a:off x="3050728" y="2148771"/>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dirty="0">
              <a:ln>
                <a:solidFill>
                  <a:schemeClr val="tx1"/>
                </a:solidFill>
              </a:ln>
              <a:solidFill>
                <a:sysClr val="windowText" lastClr="000000"/>
              </a:solidFill>
            </a:endParaRPr>
          </a:p>
        </p:txBody>
      </p:sp>
      <p:sp>
        <p:nvSpPr>
          <p:cNvPr id="37" name="Rectángulo 17"/>
          <p:cNvSpPr/>
          <p:nvPr/>
        </p:nvSpPr>
        <p:spPr>
          <a:xfrm>
            <a:off x="3050728" y="5378001"/>
            <a:ext cx="2867422" cy="462360"/>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8" name="Rectángulo 17"/>
          <p:cNvSpPr/>
          <p:nvPr/>
        </p:nvSpPr>
        <p:spPr>
          <a:xfrm>
            <a:off x="3050728" y="268697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9" name="Rectángulo 17"/>
          <p:cNvSpPr/>
          <p:nvPr/>
        </p:nvSpPr>
        <p:spPr>
          <a:xfrm>
            <a:off x="3050728" y="3225181"/>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0" name="Rectángulo 17"/>
          <p:cNvSpPr/>
          <p:nvPr/>
        </p:nvSpPr>
        <p:spPr>
          <a:xfrm>
            <a:off x="3050728" y="376338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1" name="Rectángulo 17"/>
          <p:cNvSpPr/>
          <p:nvPr/>
        </p:nvSpPr>
        <p:spPr>
          <a:xfrm>
            <a:off x="3050728" y="4301591"/>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2" name="Rectángulo 17"/>
          <p:cNvSpPr/>
          <p:nvPr/>
        </p:nvSpPr>
        <p:spPr>
          <a:xfrm>
            <a:off x="3050728" y="483979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3" name="TextBox 42"/>
          <p:cNvSpPr txBox="1"/>
          <p:nvPr/>
        </p:nvSpPr>
        <p:spPr>
          <a:xfrm>
            <a:off x="3065477" y="2796857"/>
            <a:ext cx="1322420" cy="369332"/>
          </a:xfrm>
          <a:prstGeom prst="rect">
            <a:avLst/>
          </a:prstGeom>
          <a:noFill/>
        </p:spPr>
        <p:txBody>
          <a:bodyPr wrap="square" rtlCol="0">
            <a:spAutoFit/>
          </a:bodyPr>
          <a:lstStyle/>
          <a:p>
            <a:r>
              <a:rPr lang="es-ES" b="1" dirty="0" smtClean="0"/>
              <a:t>PELICULAS</a:t>
            </a:r>
            <a:endParaRPr lang="en-US" b="1" dirty="0"/>
          </a:p>
        </p:txBody>
      </p:sp>
      <p:sp>
        <p:nvSpPr>
          <p:cNvPr id="44" name="TextBox 43">
            <a:hlinkClick r:id="rId3" action="ppaction://hlinksldjump"/>
          </p:cNvPr>
          <p:cNvSpPr txBox="1"/>
          <p:nvPr/>
        </p:nvSpPr>
        <p:spPr>
          <a:xfrm>
            <a:off x="3080224" y="2258652"/>
            <a:ext cx="824876" cy="369332"/>
          </a:xfrm>
          <a:prstGeom prst="rect">
            <a:avLst/>
          </a:prstGeom>
          <a:noFill/>
        </p:spPr>
        <p:txBody>
          <a:bodyPr wrap="square" rtlCol="0">
            <a:spAutoFit/>
          </a:bodyPr>
          <a:lstStyle/>
          <a:p>
            <a:r>
              <a:rPr lang="es-ES" b="1" dirty="0" smtClean="0"/>
              <a:t>SERIES</a:t>
            </a:r>
            <a:endParaRPr lang="en-US" b="1" dirty="0"/>
          </a:p>
        </p:txBody>
      </p:sp>
      <p:sp>
        <p:nvSpPr>
          <p:cNvPr id="45" name="TextBox 44"/>
          <p:cNvSpPr txBox="1"/>
          <p:nvPr/>
        </p:nvSpPr>
        <p:spPr>
          <a:xfrm>
            <a:off x="3094145" y="1720447"/>
            <a:ext cx="848581" cy="369332"/>
          </a:xfrm>
          <a:prstGeom prst="rect">
            <a:avLst/>
          </a:prstGeom>
          <a:noFill/>
        </p:spPr>
        <p:txBody>
          <a:bodyPr wrap="square" rtlCol="0">
            <a:spAutoFit/>
          </a:bodyPr>
          <a:lstStyle/>
          <a:p>
            <a:r>
              <a:rPr lang="es-ES" b="1" dirty="0" smtClean="0"/>
              <a:t>INICIO</a:t>
            </a:r>
            <a:endParaRPr lang="en-US" b="1" dirty="0"/>
          </a:p>
        </p:txBody>
      </p:sp>
      <p:sp>
        <p:nvSpPr>
          <p:cNvPr id="46" name="TextBox 45"/>
          <p:cNvSpPr txBox="1"/>
          <p:nvPr/>
        </p:nvSpPr>
        <p:spPr>
          <a:xfrm>
            <a:off x="3065476" y="3335062"/>
            <a:ext cx="1322420" cy="369332"/>
          </a:xfrm>
          <a:prstGeom prst="rect">
            <a:avLst/>
          </a:prstGeom>
          <a:noFill/>
        </p:spPr>
        <p:txBody>
          <a:bodyPr wrap="square" rtlCol="0">
            <a:spAutoFit/>
          </a:bodyPr>
          <a:lstStyle/>
          <a:p>
            <a:r>
              <a:rPr lang="es-ES" b="1" dirty="0" smtClean="0"/>
              <a:t>FAVORITOS</a:t>
            </a:r>
            <a:endParaRPr lang="en-US" b="1" dirty="0"/>
          </a:p>
        </p:txBody>
      </p:sp>
      <p:sp>
        <p:nvSpPr>
          <p:cNvPr id="47" name="TextBox 46"/>
          <p:cNvSpPr txBox="1"/>
          <p:nvPr/>
        </p:nvSpPr>
        <p:spPr>
          <a:xfrm>
            <a:off x="3079397" y="3858519"/>
            <a:ext cx="1058073" cy="369332"/>
          </a:xfrm>
          <a:prstGeom prst="rect">
            <a:avLst/>
          </a:prstGeom>
          <a:noFill/>
        </p:spPr>
        <p:txBody>
          <a:bodyPr wrap="square" rtlCol="0">
            <a:spAutoFit/>
          </a:bodyPr>
          <a:lstStyle/>
          <a:p>
            <a:r>
              <a:rPr lang="es-ES" b="1" dirty="0" smtClean="0"/>
              <a:t>AMIGOS</a:t>
            </a:r>
            <a:endParaRPr lang="en-US" b="1" dirty="0"/>
          </a:p>
        </p:txBody>
      </p:sp>
      <p:sp>
        <p:nvSpPr>
          <p:cNvPr id="48" name="TextBox 47"/>
          <p:cNvSpPr txBox="1"/>
          <p:nvPr/>
        </p:nvSpPr>
        <p:spPr>
          <a:xfrm>
            <a:off x="3079397" y="4411472"/>
            <a:ext cx="1202099" cy="369332"/>
          </a:xfrm>
          <a:prstGeom prst="rect">
            <a:avLst/>
          </a:prstGeom>
          <a:noFill/>
        </p:spPr>
        <p:txBody>
          <a:bodyPr wrap="square" rtlCol="0">
            <a:spAutoFit/>
          </a:bodyPr>
          <a:lstStyle/>
          <a:p>
            <a:r>
              <a:rPr lang="es-ES" b="1" dirty="0" smtClean="0"/>
              <a:t>NOTICIAS</a:t>
            </a:r>
            <a:endParaRPr lang="en-US" b="1" dirty="0"/>
          </a:p>
        </p:txBody>
      </p:sp>
      <p:sp>
        <p:nvSpPr>
          <p:cNvPr id="49" name="TextBox 48"/>
          <p:cNvSpPr txBox="1"/>
          <p:nvPr/>
        </p:nvSpPr>
        <p:spPr>
          <a:xfrm>
            <a:off x="3079397" y="4934929"/>
            <a:ext cx="1322420" cy="369332"/>
          </a:xfrm>
          <a:prstGeom prst="rect">
            <a:avLst/>
          </a:prstGeom>
          <a:noFill/>
        </p:spPr>
        <p:txBody>
          <a:bodyPr wrap="square" rtlCol="0">
            <a:spAutoFit/>
          </a:bodyPr>
          <a:lstStyle/>
          <a:p>
            <a:r>
              <a:rPr lang="es-ES" b="1" dirty="0" smtClean="0"/>
              <a:t>RANKINGS</a:t>
            </a:r>
            <a:endParaRPr lang="en-US" b="1" dirty="0"/>
          </a:p>
        </p:txBody>
      </p:sp>
      <p:sp>
        <p:nvSpPr>
          <p:cNvPr id="50" name="TextBox 49"/>
          <p:cNvSpPr txBox="1"/>
          <p:nvPr/>
        </p:nvSpPr>
        <p:spPr>
          <a:xfrm>
            <a:off x="3103102" y="5441533"/>
            <a:ext cx="1034368" cy="369332"/>
          </a:xfrm>
          <a:prstGeom prst="rect">
            <a:avLst/>
          </a:prstGeom>
          <a:noFill/>
        </p:spPr>
        <p:txBody>
          <a:bodyPr wrap="square" rtlCol="0">
            <a:spAutoFit/>
          </a:bodyPr>
          <a:lstStyle/>
          <a:p>
            <a:r>
              <a:rPr lang="es-ES" b="1" dirty="0" smtClean="0"/>
              <a:t>AJUSTES</a:t>
            </a:r>
            <a:endParaRPr lang="en-US" b="1" dirty="0"/>
          </a:p>
        </p:txBody>
      </p:sp>
      <p:pic>
        <p:nvPicPr>
          <p:cNvPr id="30" name="Picture 29" descr="37379639-icono-de-la-c-mara-de-v-deo-dise-o-plano.jpg"/>
          <p:cNvPicPr>
            <a:picLocks noChangeAspect="1"/>
          </p:cNvPicPr>
          <p:nvPr/>
        </p:nvPicPr>
        <p:blipFill>
          <a:blip r:embed="rId4" cstate="print"/>
          <a:srcRect l="25612" t="21901" r="22633" b="32904"/>
          <a:stretch>
            <a:fillRect/>
          </a:stretch>
        </p:blipFill>
        <p:spPr>
          <a:xfrm>
            <a:off x="4454082" y="2774832"/>
            <a:ext cx="412265" cy="360000"/>
          </a:xfrm>
          <a:prstGeom prst="rect">
            <a:avLst/>
          </a:prstGeom>
        </p:spPr>
      </p:pic>
      <p:pic>
        <p:nvPicPr>
          <p:cNvPr id="33" name="Picture 32" descr="Black_TV_Icono.png">
            <a:hlinkClick r:id="" action="ppaction://hlinkshowjump?jump=nextslide"/>
          </p:cNvPr>
          <p:cNvPicPr>
            <a:picLocks noChangeAspect="1"/>
          </p:cNvPicPr>
          <p:nvPr/>
        </p:nvPicPr>
        <p:blipFill>
          <a:blip r:embed="rId5" cstate="print"/>
          <a:stretch>
            <a:fillRect/>
          </a:stretch>
        </p:blipFill>
        <p:spPr>
          <a:xfrm>
            <a:off x="4060704" y="2239296"/>
            <a:ext cx="324000" cy="324000"/>
          </a:xfrm>
          <a:prstGeom prst="rect">
            <a:avLst/>
          </a:prstGeom>
        </p:spPr>
      </p:pic>
      <p:pic>
        <p:nvPicPr>
          <p:cNvPr id="34" name="Picture 33" descr="descarga.png"/>
          <p:cNvPicPr>
            <a:picLocks noChangeAspect="1"/>
          </p:cNvPicPr>
          <p:nvPr/>
        </p:nvPicPr>
        <p:blipFill>
          <a:blip r:embed="rId6" cstate="print"/>
          <a:stretch>
            <a:fillRect/>
          </a:stretch>
        </p:blipFill>
        <p:spPr>
          <a:xfrm>
            <a:off x="4028142" y="1720050"/>
            <a:ext cx="360000" cy="360000"/>
          </a:xfrm>
          <a:prstGeom prst="rect">
            <a:avLst/>
          </a:prstGeom>
        </p:spPr>
      </p:pic>
      <p:pic>
        <p:nvPicPr>
          <p:cNvPr id="35" name="Picture 34" descr="descarga.jpg"/>
          <p:cNvPicPr>
            <a:picLocks noChangeAspect="1"/>
          </p:cNvPicPr>
          <p:nvPr/>
        </p:nvPicPr>
        <p:blipFill>
          <a:blip r:embed="rId7" cstate="print"/>
          <a:stretch>
            <a:fillRect/>
          </a:stretch>
        </p:blipFill>
        <p:spPr>
          <a:xfrm>
            <a:off x="4414813" y="3257065"/>
            <a:ext cx="468000" cy="468000"/>
          </a:xfrm>
          <a:prstGeom prst="rect">
            <a:avLst/>
          </a:prstGeom>
        </p:spPr>
      </p:pic>
      <p:pic>
        <p:nvPicPr>
          <p:cNvPr id="51" name="Picture 50" descr="images.jpg"/>
          <p:cNvPicPr>
            <a:picLocks noChangeAspect="1"/>
          </p:cNvPicPr>
          <p:nvPr/>
        </p:nvPicPr>
        <p:blipFill>
          <a:blip r:embed="rId8" cstate="print"/>
          <a:stretch>
            <a:fillRect/>
          </a:stretch>
        </p:blipFill>
        <p:spPr>
          <a:xfrm>
            <a:off x="4265964" y="3889860"/>
            <a:ext cx="324000" cy="324000"/>
          </a:xfrm>
          <a:prstGeom prst="rect">
            <a:avLst/>
          </a:prstGeom>
        </p:spPr>
      </p:pic>
      <p:pic>
        <p:nvPicPr>
          <p:cNvPr id="52" name="Picture 51" descr="descarga (1).png"/>
          <p:cNvPicPr>
            <a:picLocks noChangeAspect="1"/>
          </p:cNvPicPr>
          <p:nvPr/>
        </p:nvPicPr>
        <p:blipFill>
          <a:blip r:embed="rId9" cstate="print"/>
          <a:stretch>
            <a:fillRect/>
          </a:stretch>
        </p:blipFill>
        <p:spPr>
          <a:xfrm>
            <a:off x="4367346" y="4404186"/>
            <a:ext cx="360000" cy="360000"/>
          </a:xfrm>
          <a:prstGeom prst="rect">
            <a:avLst/>
          </a:prstGeom>
        </p:spPr>
      </p:pic>
      <p:pic>
        <p:nvPicPr>
          <p:cNvPr id="53" name="Picture 52" descr="images.png"/>
          <p:cNvPicPr>
            <a:picLocks noChangeAspect="1"/>
          </p:cNvPicPr>
          <p:nvPr/>
        </p:nvPicPr>
        <p:blipFill>
          <a:blip r:embed="rId10" cstate="print"/>
          <a:stretch>
            <a:fillRect/>
          </a:stretch>
        </p:blipFill>
        <p:spPr>
          <a:xfrm>
            <a:off x="4488553" y="4879345"/>
            <a:ext cx="468000" cy="468000"/>
          </a:xfrm>
          <a:prstGeom prst="rect">
            <a:avLst/>
          </a:prstGeom>
        </p:spPr>
      </p:pic>
      <p:pic>
        <p:nvPicPr>
          <p:cNvPr id="54" name="Picture 53" descr="images (1).png"/>
          <p:cNvPicPr>
            <a:picLocks noChangeAspect="1"/>
          </p:cNvPicPr>
          <p:nvPr/>
        </p:nvPicPr>
        <p:blipFill>
          <a:blip r:embed="rId11" cstate="print"/>
          <a:stretch>
            <a:fillRect/>
          </a:stretch>
        </p:blipFill>
        <p:spPr>
          <a:xfrm>
            <a:off x="4249367" y="5451754"/>
            <a:ext cx="354785" cy="360000"/>
          </a:xfrm>
          <a:prstGeom prst="rect">
            <a:avLst/>
          </a:prstGeom>
        </p:spPr>
      </p:pic>
      <p:sp>
        <p:nvSpPr>
          <p:cNvPr id="56" name="Up Arrow 55">
            <a:hlinkClick r:id="rId12"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Curved Left Arrow 56">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a:hlinkClick r:id="rId3" action="ppaction://hlinksldjump"/>
          </p:cNvPr>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7" name="CuadroTexto 16"/>
          <p:cNvSpPr txBox="1"/>
          <p:nvPr/>
        </p:nvSpPr>
        <p:spPr>
          <a:xfrm>
            <a:off x="4739757" y="1119542"/>
            <a:ext cx="864155" cy="369332"/>
          </a:xfrm>
          <a:prstGeom prst="rect">
            <a:avLst/>
          </a:prstGeom>
          <a:noFill/>
        </p:spPr>
        <p:txBody>
          <a:bodyPr wrap="square" rtlCol="0">
            <a:spAutoFit/>
          </a:bodyPr>
          <a:lstStyle/>
          <a:p>
            <a:r>
              <a:rPr lang="es-ES" dirty="0" smtClean="0"/>
              <a:t>buscar</a:t>
            </a:r>
            <a:endParaRPr lang="es-ES" dirty="0"/>
          </a:p>
        </p:txBody>
      </p:sp>
      <p:sp>
        <p:nvSpPr>
          <p:cNvPr id="18" name="Rectángulo 17"/>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a:hlinkClick r:id="rId4" action="ppaction://hlinksldjump"/>
          </p:cNvPr>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a:hlinkClick r:id="rId5" action="ppaction://hlinksldjump"/>
          </p:cNvPr>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a:hlinkClick r:id="rId4" action="ppaction://hlinksldjump"/>
          </p:cNvPr>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a:hlinkClick r:id="rId6" action="ppaction://hlinksldjump"/>
          </p:cNvPr>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a:hlinkClick r:id="rId5" action="ppaction://hlinksldjump"/>
          </p:cNvPr>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a:hlinkClick r:id="rId4" action="ppaction://hlinksldjump"/>
          </p:cNvPr>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a:hlinkClick r:id="rId5" action="ppaction://hlinksldjump"/>
          </p:cNvPr>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a:hlinkClick r:id="rId6" action="ppaction://hlinksldjump"/>
          </p:cNvPr>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7"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Rectangle 23">
            <a:hlinkClick r:id="rId3" action="ppaction://hlinksldjump"/>
          </p:cNvPr>
          <p:cNvSpPr/>
          <p:nvPr/>
        </p:nvSpPr>
        <p:spPr>
          <a:xfrm>
            <a:off x="4739757" y="1171348"/>
            <a:ext cx="864155" cy="25533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a:hlinkClick r:id="" action="ppaction://hlinkshowjump?jump=nextslide"/>
          </p:cNvPr>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a:hlinkClick r:id="" action="ppaction://hlinkshowjump?jump=nextslide"/>
          </p:cNvPr>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a:hlinkClick r:id="" action="ppaction://hlinkshowjump?jump=nextslide"/>
          </p:cNvPr>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Rectangle 23"/>
          <p:cNvSpPr/>
          <p:nvPr/>
        </p:nvSpPr>
        <p:spPr>
          <a:xfrm>
            <a:off x="4739757" y="1171348"/>
            <a:ext cx="864155" cy="25533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images.jpg"/>
          <p:cNvPicPr>
            <a:picLocks noChangeAspect="1"/>
          </p:cNvPicPr>
          <p:nvPr/>
        </p:nvPicPr>
        <p:blipFill>
          <a:blip r:embed="rId4" cstate="print"/>
          <a:stretch>
            <a:fillRect/>
          </a:stretch>
        </p:blipFill>
        <p:spPr>
          <a:xfrm>
            <a:off x="3073980" y="1610566"/>
            <a:ext cx="2858917" cy="4278466"/>
          </a:xfrm>
          <a:prstGeom prst="rect">
            <a:avLst/>
          </a:prstGeom>
        </p:spPr>
      </p:pic>
      <p:sp>
        <p:nvSpPr>
          <p:cNvPr id="26" name="Rectangle 25">
            <a:hlinkClick r:id="rId5" action="ppaction://hlinksldjump"/>
          </p:cNvPr>
          <p:cNvSpPr/>
          <p:nvPr/>
        </p:nvSpPr>
        <p:spPr>
          <a:xfrm>
            <a:off x="3613868" y="5197564"/>
            <a:ext cx="615254" cy="67180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a:hlinkClick r:id="" action="ppaction://hlinkshowjump?jump=nextslide"/>
          </p:cNvPr>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a:hlinkClick r:id="" action="ppaction://hlinkshowjump?jump=nextslide"/>
          </p:cNvPr>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a:hlinkClick r:id="" action="ppaction://hlinkshowjump?jump=nextslide"/>
          </p:cNvPr>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Rectangle 23"/>
          <p:cNvSpPr/>
          <p:nvPr/>
        </p:nvSpPr>
        <p:spPr>
          <a:xfrm>
            <a:off x="4739757" y="1171348"/>
            <a:ext cx="864155" cy="25533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images.jpg"/>
          <p:cNvPicPr>
            <a:picLocks noChangeAspect="1"/>
          </p:cNvPicPr>
          <p:nvPr/>
        </p:nvPicPr>
        <p:blipFill>
          <a:blip r:embed="rId4" cstate="print"/>
          <a:stretch>
            <a:fillRect/>
          </a:stretch>
        </p:blipFill>
        <p:spPr>
          <a:xfrm>
            <a:off x="3073980" y="1610566"/>
            <a:ext cx="2858917" cy="4278466"/>
          </a:xfrm>
          <a:prstGeom prst="rect">
            <a:avLst/>
          </a:prstGeom>
        </p:spPr>
      </p:pic>
      <p:sp>
        <p:nvSpPr>
          <p:cNvPr id="26" name="Rectangle 25"/>
          <p:cNvSpPr/>
          <p:nvPr/>
        </p:nvSpPr>
        <p:spPr>
          <a:xfrm>
            <a:off x="4085096" y="5102942"/>
            <a:ext cx="288052"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680765" y="1094939"/>
            <a:ext cx="864155" cy="369332"/>
          </a:xfrm>
          <a:prstGeom prst="rect">
            <a:avLst/>
          </a:prstGeom>
          <a:noFill/>
        </p:spPr>
        <p:txBody>
          <a:bodyPr wrap="square" rtlCol="0">
            <a:spAutoFit/>
          </a:bodyPr>
          <a:lstStyle/>
          <a:p>
            <a:r>
              <a:rPr lang="es-ES" dirty="0" smtClean="0"/>
              <a:t>c</a:t>
            </a:r>
            <a:endParaRPr lang="en-US" dirty="0"/>
          </a:p>
        </p:txBody>
      </p:sp>
      <p:sp>
        <p:nvSpPr>
          <p:cNvPr id="28" name="Rectangle 27">
            <a:hlinkClick r:id="rId5" action="ppaction://hlinksldjump"/>
          </p:cNvPr>
          <p:cNvSpPr/>
          <p:nvPr/>
        </p:nvSpPr>
        <p:spPr>
          <a:xfrm>
            <a:off x="2560407" y="4663482"/>
            <a:ext cx="642721" cy="739939"/>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a:hlinkClick r:id="" action="ppaction://hlinkshowjump?jump=previousslide"/>
          </p:cNvPr>
          <p:cNvSpPr/>
          <p:nvPr/>
        </p:nvSpPr>
        <p:spPr>
          <a:xfrm>
            <a:off x="5544920" y="5102942"/>
            <a:ext cx="373230"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ángulo 30"/>
          <p:cNvSpPr/>
          <p:nvPr/>
        </p:nvSpPr>
        <p:spPr>
          <a:xfrm>
            <a:off x="5211114" y="6245854"/>
            <a:ext cx="484451" cy="2618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pic>
        <p:nvPicPr>
          <p:cNvPr id="5" name="Imagen 4" descr="telefono-movil-smartphone-samsung-galaxy-s4-mini-blanco-8gb-gt-i9195-libre___GALAXYS4MINIB-1.jpg"/>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90341" y="-62161"/>
            <a:ext cx="10743326" cy="6949657"/>
          </a:xfrm>
          <a:prstGeom prst="rect">
            <a:avLst/>
          </a:prstGeom>
        </p:spPr>
      </p:pic>
      <p:sp>
        <p:nvSpPr>
          <p:cNvPr id="6" name="Rectángulo 5"/>
          <p:cNvSpPr/>
          <p:nvPr/>
        </p:nvSpPr>
        <p:spPr>
          <a:xfrm>
            <a:off x="3050728" y="995147"/>
            <a:ext cx="2867422" cy="4845214"/>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7" name="Rectángulo 6"/>
          <p:cNvSpPr/>
          <p:nvPr/>
        </p:nvSpPr>
        <p:spPr>
          <a:xfrm>
            <a:off x="3050728" y="995147"/>
            <a:ext cx="2867422" cy="615419"/>
          </a:xfrm>
          <a:prstGeom prst="rect">
            <a:avLst/>
          </a:prstGeom>
          <a:solidFill>
            <a:schemeClr val="accent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ln>
                <a:solidFill>
                  <a:schemeClr val="tx1"/>
                </a:solidFill>
              </a:ln>
            </a:endParaRPr>
          </a:p>
        </p:txBody>
      </p:sp>
      <p:sp>
        <p:nvSpPr>
          <p:cNvPr id="11" name="CuadroTexto 10"/>
          <p:cNvSpPr txBox="1"/>
          <p:nvPr/>
        </p:nvSpPr>
        <p:spPr>
          <a:xfrm>
            <a:off x="2818360" y="964235"/>
            <a:ext cx="1296232" cy="646331"/>
          </a:xfrm>
          <a:prstGeom prst="rect">
            <a:avLst/>
          </a:prstGeom>
          <a:noFill/>
        </p:spPr>
        <p:txBody>
          <a:bodyPr wrap="square" rtlCol="0">
            <a:spAutoFit/>
          </a:bodyPr>
          <a:lstStyle/>
          <a:p>
            <a:pPr algn="ctr"/>
            <a:r>
              <a:rPr lang="es-ES" b="1" dirty="0" smtClean="0">
                <a:solidFill>
                  <a:schemeClr val="bg1"/>
                </a:solidFill>
                <a:latin typeface="Lucida Handwriting"/>
                <a:cs typeface="Lucida Handwriting"/>
              </a:rPr>
              <a:t>IPO</a:t>
            </a:r>
          </a:p>
          <a:p>
            <a:pPr algn="ctr"/>
            <a:r>
              <a:rPr lang="es-ES" b="1" dirty="0" smtClean="0">
                <a:solidFill>
                  <a:schemeClr val="bg1"/>
                </a:solidFill>
                <a:latin typeface="Lucida Handwriting"/>
                <a:cs typeface="Lucida Handwriting"/>
              </a:rPr>
              <a:t>Series</a:t>
            </a:r>
            <a:endParaRPr lang="es-ES" b="1" dirty="0">
              <a:solidFill>
                <a:schemeClr val="bg1"/>
              </a:solidFill>
              <a:latin typeface="Lucida Handwriting"/>
              <a:cs typeface="Lucida Handwriting"/>
            </a:endParaRPr>
          </a:p>
        </p:txBody>
      </p:sp>
      <p:cxnSp>
        <p:nvCxnSpPr>
          <p:cNvPr id="13" name="Conector recto 12"/>
          <p:cNvCxnSpPr/>
          <p:nvPr/>
        </p:nvCxnSpPr>
        <p:spPr>
          <a:xfrm rot="5400000" flipH="1" flipV="1">
            <a:off x="4056982" y="1327130"/>
            <a:ext cx="200254" cy="144025"/>
          </a:xfrm>
          <a:prstGeom prst="line">
            <a:avLst/>
          </a:prstGeom>
          <a:ln w="57150" cmpd="sng">
            <a:solidFill>
              <a:schemeClr val="bg1"/>
            </a:solidFill>
          </a:ln>
        </p:spPr>
        <p:style>
          <a:lnRef idx="2">
            <a:schemeClr val="accent1"/>
          </a:lnRef>
          <a:fillRef idx="0">
            <a:schemeClr val="accent1"/>
          </a:fillRef>
          <a:effectRef idx="1">
            <a:schemeClr val="accent1"/>
          </a:effectRef>
          <a:fontRef idx="minor">
            <a:schemeClr val="tx1"/>
          </a:fontRef>
        </p:style>
      </p:cxnSp>
      <p:sp>
        <p:nvSpPr>
          <p:cNvPr id="15" name="Anillo 14"/>
          <p:cNvSpPr/>
          <p:nvPr/>
        </p:nvSpPr>
        <p:spPr>
          <a:xfrm>
            <a:off x="4137470" y="1139183"/>
            <a:ext cx="235678" cy="235693"/>
          </a:xfrm>
          <a:prstGeom prst="donut">
            <a:avLst/>
          </a:prstGeom>
          <a:solidFill>
            <a:srgbClr val="FFFFFF"/>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tx1"/>
              </a:solidFill>
            </a:endParaRPr>
          </a:p>
        </p:txBody>
      </p:sp>
      <p:sp>
        <p:nvSpPr>
          <p:cNvPr id="16" name="Elipse 15"/>
          <p:cNvSpPr/>
          <p:nvPr/>
        </p:nvSpPr>
        <p:spPr>
          <a:xfrm>
            <a:off x="4477890" y="1171348"/>
            <a:ext cx="1348605" cy="255334"/>
          </a:xfrm>
          <a:prstGeom prst="ellipse">
            <a:avLst/>
          </a:prstGeom>
          <a:solidFill>
            <a:srgbClr val="FFFFFF"/>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dirty="0"/>
          </a:p>
        </p:txBody>
      </p:sp>
      <p:sp>
        <p:nvSpPr>
          <p:cNvPr id="18" name="Rectángulo 17">
            <a:hlinkClick r:id="" action="ppaction://hlinkshowjump?jump=nextslide"/>
          </p:cNvPr>
          <p:cNvSpPr/>
          <p:nvPr/>
        </p:nvSpPr>
        <p:spPr>
          <a:xfrm>
            <a:off x="3050728" y="1610566"/>
            <a:ext cx="2867422" cy="538205"/>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4" name="TextBox 43"/>
          <p:cNvSpPr txBox="1"/>
          <p:nvPr/>
        </p:nvSpPr>
        <p:spPr>
          <a:xfrm>
            <a:off x="3989379" y="1720447"/>
            <a:ext cx="824876" cy="369332"/>
          </a:xfrm>
          <a:prstGeom prst="rect">
            <a:avLst/>
          </a:prstGeom>
          <a:noFill/>
        </p:spPr>
        <p:txBody>
          <a:bodyPr wrap="square" rtlCol="0">
            <a:spAutoFit/>
          </a:bodyPr>
          <a:lstStyle/>
          <a:p>
            <a:r>
              <a:rPr lang="es-ES" b="1" dirty="0" smtClean="0"/>
              <a:t>SERIES</a:t>
            </a:r>
            <a:endParaRPr lang="en-US" b="1" dirty="0"/>
          </a:p>
        </p:txBody>
      </p:sp>
      <p:sp>
        <p:nvSpPr>
          <p:cNvPr id="30" name="Rectángulo 17">
            <a:hlinkClick r:id="" action="ppaction://hlinkshowjump?jump=nextslide"/>
          </p:cNvPr>
          <p:cNvSpPr/>
          <p:nvPr/>
        </p:nvSpPr>
        <p:spPr>
          <a:xfrm>
            <a:off x="3050728" y="2148771"/>
            <a:ext cx="2867422" cy="115486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3" name="Rectángulo 17">
            <a:hlinkClick r:id="" action="ppaction://hlinkshowjump?jump=nextslide"/>
          </p:cNvPr>
          <p:cNvSpPr/>
          <p:nvPr/>
        </p:nvSpPr>
        <p:spPr>
          <a:xfrm>
            <a:off x="3050728" y="3303639"/>
            <a:ext cx="2867422" cy="135984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4" name="Rectángulo 17">
            <a:hlinkClick r:id="" action="ppaction://hlinkshowjump?jump=nextslide"/>
          </p:cNvPr>
          <p:cNvSpPr/>
          <p:nvPr/>
        </p:nvSpPr>
        <p:spPr>
          <a:xfrm>
            <a:off x="3050728" y="4663482"/>
            <a:ext cx="2867422" cy="1176879"/>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35" name="TextBox 34"/>
          <p:cNvSpPr txBox="1"/>
          <p:nvPr/>
        </p:nvSpPr>
        <p:spPr>
          <a:xfrm>
            <a:off x="3155430" y="3819833"/>
            <a:ext cx="1025994" cy="369332"/>
          </a:xfrm>
          <a:prstGeom prst="rect">
            <a:avLst/>
          </a:prstGeom>
          <a:noFill/>
        </p:spPr>
        <p:txBody>
          <a:bodyPr wrap="square" rtlCol="0">
            <a:spAutoFit/>
          </a:bodyPr>
          <a:lstStyle/>
          <a:p>
            <a:r>
              <a:rPr lang="es-ES" b="1" dirty="0" smtClean="0"/>
              <a:t>GENERO</a:t>
            </a:r>
            <a:endParaRPr lang="en-US" b="1" dirty="0"/>
          </a:p>
        </p:txBody>
      </p:sp>
      <p:sp>
        <p:nvSpPr>
          <p:cNvPr id="51" name="TextBox 50"/>
          <p:cNvSpPr txBox="1"/>
          <p:nvPr/>
        </p:nvSpPr>
        <p:spPr>
          <a:xfrm>
            <a:off x="3164876" y="2521973"/>
            <a:ext cx="786251" cy="369332"/>
          </a:xfrm>
          <a:prstGeom prst="rect">
            <a:avLst/>
          </a:prstGeom>
          <a:noFill/>
        </p:spPr>
        <p:txBody>
          <a:bodyPr wrap="square" rtlCol="0">
            <a:spAutoFit/>
          </a:bodyPr>
          <a:lstStyle/>
          <a:p>
            <a:r>
              <a:rPr lang="es-ES" b="1" dirty="0" smtClean="0"/>
              <a:t>LETRA</a:t>
            </a:r>
            <a:endParaRPr lang="en-US" b="1" dirty="0"/>
          </a:p>
        </p:txBody>
      </p:sp>
      <p:sp>
        <p:nvSpPr>
          <p:cNvPr id="52" name="TextBox 51"/>
          <p:cNvSpPr txBox="1"/>
          <p:nvPr/>
        </p:nvSpPr>
        <p:spPr>
          <a:xfrm>
            <a:off x="3203128" y="5102942"/>
            <a:ext cx="786251" cy="369332"/>
          </a:xfrm>
          <a:prstGeom prst="rect">
            <a:avLst/>
          </a:prstGeom>
          <a:noFill/>
        </p:spPr>
        <p:txBody>
          <a:bodyPr wrap="square" rtlCol="0">
            <a:spAutoFit/>
          </a:bodyPr>
          <a:lstStyle/>
          <a:p>
            <a:r>
              <a:rPr lang="es-ES" b="1" dirty="0" smtClean="0"/>
              <a:t>AÑO</a:t>
            </a:r>
            <a:endParaRPr lang="en-US" b="1" dirty="0"/>
          </a:p>
        </p:txBody>
      </p:sp>
      <p:sp>
        <p:nvSpPr>
          <p:cNvPr id="54" name="Flowchart: Merge 53"/>
          <p:cNvSpPr/>
          <p:nvPr/>
        </p:nvSpPr>
        <p:spPr>
          <a:xfrm>
            <a:off x="4253831" y="3880072"/>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Flowchart: Merge 54"/>
          <p:cNvSpPr/>
          <p:nvPr/>
        </p:nvSpPr>
        <p:spPr>
          <a:xfrm>
            <a:off x="3862636" y="5197564"/>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lowchart: Merge 55"/>
          <p:cNvSpPr/>
          <p:nvPr/>
        </p:nvSpPr>
        <p:spPr>
          <a:xfrm>
            <a:off x="3974952" y="2611708"/>
            <a:ext cx="132735" cy="205857"/>
          </a:xfrm>
          <a:prstGeom prst="flowChartMerg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Up Arrow 56">
            <a:hlinkClick r:id="rId3" action="ppaction://hlinksldjump"/>
          </p:cNvPr>
          <p:cNvSpPr/>
          <p:nvPr/>
        </p:nvSpPr>
        <p:spPr>
          <a:xfrm>
            <a:off x="3406985" y="6046767"/>
            <a:ext cx="309716" cy="221226"/>
          </a:xfrm>
          <a:prstGeom prst="up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Curved Left Arrow 57">
            <a:hlinkClick r:id="" action="ppaction://hlinkshowjump?jump=previousslide"/>
          </p:cNvPr>
          <p:cNvSpPr/>
          <p:nvPr/>
        </p:nvSpPr>
        <p:spPr>
          <a:xfrm>
            <a:off x="5264699" y="6046767"/>
            <a:ext cx="339213" cy="221226"/>
          </a:xfrm>
          <a:prstGeom prst="curvedLeftArrow">
            <a:avLst/>
          </a:prstGeom>
          <a:solidFill>
            <a:schemeClr val="bg1">
              <a:lumMod val="7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Rectangle 23"/>
          <p:cNvSpPr/>
          <p:nvPr/>
        </p:nvSpPr>
        <p:spPr>
          <a:xfrm>
            <a:off x="4739757" y="1171348"/>
            <a:ext cx="864155" cy="255334"/>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 name="Picture 24" descr="images.jpg"/>
          <p:cNvPicPr>
            <a:picLocks noChangeAspect="1"/>
          </p:cNvPicPr>
          <p:nvPr/>
        </p:nvPicPr>
        <p:blipFill>
          <a:blip r:embed="rId4" cstate="print"/>
          <a:stretch>
            <a:fillRect/>
          </a:stretch>
        </p:blipFill>
        <p:spPr>
          <a:xfrm>
            <a:off x="3073980" y="1610566"/>
            <a:ext cx="2858917" cy="4278466"/>
          </a:xfrm>
          <a:prstGeom prst="rect">
            <a:avLst/>
          </a:prstGeom>
        </p:spPr>
      </p:pic>
      <p:sp>
        <p:nvSpPr>
          <p:cNvPr id="26" name="Rectangle 25"/>
          <p:cNvSpPr/>
          <p:nvPr/>
        </p:nvSpPr>
        <p:spPr>
          <a:xfrm>
            <a:off x="4085096" y="5102942"/>
            <a:ext cx="288052"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680765" y="1094939"/>
            <a:ext cx="864155" cy="369332"/>
          </a:xfrm>
          <a:prstGeom prst="rect">
            <a:avLst/>
          </a:prstGeom>
          <a:noFill/>
        </p:spPr>
        <p:txBody>
          <a:bodyPr wrap="square" rtlCol="0">
            <a:spAutoFit/>
          </a:bodyPr>
          <a:lstStyle/>
          <a:p>
            <a:r>
              <a:rPr lang="es-ES" dirty="0" err="1" smtClean="0"/>
              <a:t>ca</a:t>
            </a:r>
            <a:endParaRPr lang="en-US" dirty="0"/>
          </a:p>
        </p:txBody>
      </p:sp>
      <p:sp>
        <p:nvSpPr>
          <p:cNvPr id="28" name="Rectangle 27">
            <a:hlinkClick r:id="rId5" action="ppaction://hlinksldjump"/>
          </p:cNvPr>
          <p:cNvSpPr/>
          <p:nvPr/>
        </p:nvSpPr>
        <p:spPr>
          <a:xfrm>
            <a:off x="2938432" y="4663482"/>
            <a:ext cx="529391" cy="739939"/>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a:hlinkClick r:id="" action="ppaction://hlinkshowjump?jump=previousslide"/>
          </p:cNvPr>
          <p:cNvSpPr/>
          <p:nvPr/>
        </p:nvSpPr>
        <p:spPr>
          <a:xfrm>
            <a:off x="5544920" y="5102942"/>
            <a:ext cx="373230" cy="36933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943247189"/>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Tema de Office">
  <a:themeElements>
    <a:clrScheme name="Oficin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cin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ci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201</TotalTime>
  <Words>1397</Words>
  <Application>Microsoft Office PowerPoint</Application>
  <PresentationFormat>Presentación en pantalla (4:3)</PresentationFormat>
  <Paragraphs>407</Paragraphs>
  <Slides>37</Slides>
  <Notes>0</Notes>
  <HiddenSlides>0</HiddenSlides>
  <MMClips>0</MMClips>
  <ScaleCrop>false</ScaleCrop>
  <HeadingPairs>
    <vt:vector size="4" baseType="variant">
      <vt:variant>
        <vt:lpstr>Tema</vt:lpstr>
      </vt:variant>
      <vt:variant>
        <vt:i4>1</vt:i4>
      </vt:variant>
      <vt:variant>
        <vt:lpstr>Títulos de diapositiva</vt:lpstr>
      </vt:variant>
      <vt:variant>
        <vt:i4>37</vt:i4>
      </vt:variant>
    </vt:vector>
  </HeadingPairs>
  <TitlesOfParts>
    <vt:vector size="38" baseType="lpstr">
      <vt:lpstr>Tema de Office</vt:lpstr>
      <vt:lpstr>PROYECTO GRUPO 25</vt:lpstr>
      <vt:lpstr>Mapa de navegación</vt:lpstr>
      <vt:lpstr>Esquema diseño de los contextos de interacción</vt:lpstr>
      <vt:lpstr>Diapositiva 4</vt:lpstr>
      <vt:lpstr>Diapositiva 5</vt:lpstr>
      <vt:lpstr>Diapositiva 6</vt:lpstr>
      <vt:lpstr>Diapositiva 7</vt:lpstr>
      <vt:lpstr>Diapositiva 8</vt:lpstr>
      <vt:lpstr>Diapositiva 9</vt:lpstr>
      <vt:lpstr>Diapositiva 10</vt:lpstr>
      <vt:lpstr>Diapositiva 11</vt:lpstr>
      <vt:lpstr>Diapositiva 12</vt:lpstr>
      <vt:lpstr>Diapositiva 13</vt:lpstr>
      <vt:lpstr>Diapositiva 14</vt:lpstr>
      <vt:lpstr>Diapositiva 15</vt:lpstr>
      <vt:lpstr>Diapositiva 16</vt:lpstr>
      <vt:lpstr>Diapositiva 17</vt:lpstr>
      <vt:lpstr>Diapositiva 18</vt:lpstr>
      <vt:lpstr>Diapositiva 19</vt:lpstr>
      <vt:lpstr>Diapositiva 20</vt:lpstr>
      <vt:lpstr>Diapositiva 21</vt:lpstr>
      <vt:lpstr>Diapositiva 22</vt:lpstr>
      <vt:lpstr>Diapositiva 23</vt:lpstr>
      <vt:lpstr>Resultado de la anterior evaluación</vt:lpstr>
      <vt:lpstr>Protocolo</vt:lpstr>
      <vt:lpstr>Diapositiva 26</vt:lpstr>
      <vt:lpstr>Diapositiva 27</vt:lpstr>
      <vt:lpstr>Diapositiva 28</vt:lpstr>
      <vt:lpstr>Diapositiva 29</vt:lpstr>
      <vt:lpstr>Diapositiva 30</vt:lpstr>
      <vt:lpstr>Diapositiva 31</vt:lpstr>
      <vt:lpstr>Diapositiva 32</vt:lpstr>
      <vt:lpstr>Resultados de la Evaluación</vt:lpstr>
      <vt:lpstr>Diapositiva 34</vt:lpstr>
      <vt:lpstr>Diapositiva 35</vt:lpstr>
      <vt:lpstr>Diapositiva 36</vt:lpstr>
      <vt:lpstr>Diapositiva 37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GRUPO 25</dc:title>
  <dc:creator>Usuario</dc:creator>
  <cp:lastModifiedBy>ANA</cp:lastModifiedBy>
  <cp:revision>31</cp:revision>
  <dcterms:created xsi:type="dcterms:W3CDTF">2015-05-26T15:43:53Z</dcterms:created>
  <dcterms:modified xsi:type="dcterms:W3CDTF">2015-05-27T16:58:25Z</dcterms:modified>
</cp:coreProperties>
</file>

<file path=docProps/thumbnail.jpeg>
</file>